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2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  <p:sldMasterId id="2147486716" r:id="rId2"/>
  </p:sldMasterIdLst>
  <p:notesMasterIdLst>
    <p:notesMasterId r:id="rId36"/>
  </p:notesMasterIdLst>
  <p:handoutMasterIdLst>
    <p:handoutMasterId r:id="rId37"/>
  </p:handoutMasterIdLst>
  <p:sldIdLst>
    <p:sldId id="264" r:id="rId3"/>
    <p:sldId id="683" r:id="rId4"/>
    <p:sldId id="646" r:id="rId5"/>
    <p:sldId id="684" r:id="rId6"/>
    <p:sldId id="611" r:id="rId7"/>
    <p:sldId id="651" r:id="rId8"/>
    <p:sldId id="698" r:id="rId9"/>
    <p:sldId id="419" r:id="rId10"/>
    <p:sldId id="692" r:id="rId11"/>
    <p:sldId id="693" r:id="rId12"/>
    <p:sldId id="702" r:id="rId13"/>
    <p:sldId id="699" r:id="rId14"/>
    <p:sldId id="420" r:id="rId15"/>
    <p:sldId id="713" r:id="rId16"/>
    <p:sldId id="714" r:id="rId17"/>
    <p:sldId id="715" r:id="rId18"/>
    <p:sldId id="701" r:id="rId19"/>
    <p:sldId id="654" r:id="rId20"/>
    <p:sldId id="681" r:id="rId21"/>
    <p:sldId id="656" r:id="rId22"/>
    <p:sldId id="655" r:id="rId23"/>
    <p:sldId id="716" r:id="rId24"/>
    <p:sldId id="658" r:id="rId25"/>
    <p:sldId id="717" r:id="rId26"/>
    <p:sldId id="718" r:id="rId27"/>
    <p:sldId id="661" r:id="rId28"/>
    <p:sldId id="721" r:id="rId29"/>
    <p:sldId id="722" r:id="rId30"/>
    <p:sldId id="650" r:id="rId31"/>
    <p:sldId id="467" r:id="rId32"/>
    <p:sldId id="682" r:id="rId33"/>
    <p:sldId id="720" r:id="rId34"/>
    <p:sldId id="376" r:id="rId35"/>
  </p:sldIdLst>
  <p:sldSz cx="9144000" cy="6858000" type="screen4x3"/>
  <p:notesSz cx="7010400" cy="9296400"/>
  <p:custDataLst>
    <p:tags r:id="rId3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000000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000000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000000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000000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000000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800" b="1" kern="1200">
        <a:solidFill>
          <a:srgbClr val="000000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800" b="1" kern="1200">
        <a:solidFill>
          <a:srgbClr val="000000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800" b="1" kern="1200">
        <a:solidFill>
          <a:srgbClr val="000000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800" b="1" kern="1200">
        <a:solidFill>
          <a:srgbClr val="000000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l Kaholokula" initials="" lastIdx="1" clrIdx="0"/>
  <p:cmAuthor id="2" name="Manuel Carrillo" initials="MC" lastIdx="1" clrIdx="1">
    <p:extLst>
      <p:ext uri="{19B8F6BF-5375-455C-9EA6-DF929625EA0E}">
        <p15:presenceInfo xmlns:p15="http://schemas.microsoft.com/office/powerpoint/2012/main" userId="S::mcarrillo@BELLGARDENS.ORG::8e963d08-b7ec-4eff-9025-03a73ea53f0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E5F9"/>
    <a:srgbClr val="FFF1C9"/>
    <a:srgbClr val="FFEFC1"/>
    <a:srgbClr val="FFFFFF"/>
    <a:srgbClr val="FFEDB9"/>
    <a:srgbClr val="C5F0FF"/>
    <a:srgbClr val="B3DBF7"/>
    <a:srgbClr val="FF5050"/>
    <a:srgbClr val="ECF9FC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28" autoAdjust="0"/>
    <p:restoredTop sz="97604" autoAdjust="0"/>
  </p:normalViewPr>
  <p:slideViewPr>
    <p:cSldViewPr>
      <p:cViewPr varScale="1">
        <p:scale>
          <a:sx n="63" d="100"/>
          <a:sy n="63" d="100"/>
        </p:scale>
        <p:origin x="72" y="6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7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commentAuthors" Target="commentAuthor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bgch15\Finance\FACTNG\FA_BUDGET\21-22%20Budget\1%20-FY%2021-22%20Budget%20Agenda%20Materials%20Presentation%20MANUEL\21-22_Graphs_Will's%20Reques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bgch15\Finance\FACTNG\FA_BUDGET\21-22%20Budget\Mid%20Year%20Budget%20-FY2122\Rimo\Mid-Year%20FY2021\Fund%20Balance%20Graph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bgch15\Finance\FACTNG\FA_BUDGET\21-22%20Budget\Mid%20Year%20Budget%20-FY2122\Rimo\Mid-Year%20Presentation%20FY21-22\20-21_MYB_Graph%20Data_Manue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bgch15\Finance\FACTNG\FA_BUDGET\21-22%20Budget\1%20-FY%2021-22%20Budget%20Agenda%20Materials%20Presentation%20MANUEL\General%20Fund%20Budget%20Table%20UPDATED%2006-08-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bgch15\Finance\FACTNG\FA_BUDGET\21-22%20Budget\1%20-FY%2021-22%20Budget%20Agenda%20Materials%20Presentation%20MANUEL\21-22_Support%20&amp;%20Graph_WIP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bgch15\Finance\FACTNG\FA_BUDGET\21-22%20Budget\1%20-FY%2021-22%20Budget%20Agenda%20Materials%20Presentation%20MANUEL\21-22_Support%20&amp;%20Graph_WIP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Change in Fund Balance</a:t>
            </a:r>
          </a:p>
          <a:p>
            <a:pPr>
              <a:defRPr b="1">
                <a:solidFill>
                  <a:schemeClr val="tx1"/>
                </a:solidFill>
              </a:defRPr>
            </a:pPr>
            <a:r>
              <a:rPr lang="en-US" b="1" dirty="0">
                <a:solidFill>
                  <a:schemeClr val="tx1"/>
                </a:solidFill>
              </a:rPr>
              <a:t>FY2023-2024</a:t>
            </a:r>
          </a:p>
          <a:p>
            <a:pPr>
              <a:defRPr b="1">
                <a:solidFill>
                  <a:schemeClr val="tx1"/>
                </a:solidFill>
              </a:defRPr>
            </a:pPr>
            <a:endParaRPr lang="en-US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647900578279431"/>
          <c:y val="8.0070944343258024E-2"/>
          <c:w val="0.86409408498033757"/>
          <c:h val="0.817375835532427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'GF Projection'!$A$5</c:f>
              <c:strCache>
                <c:ptCount val="1"/>
                <c:pt idx="0">
                  <c:v>Change in Fund Balance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C1A-47B3-97EB-49EA78F8DC2B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C1A-47B3-97EB-49EA78F8DC2B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C1A-47B3-97EB-49EA78F8DC2B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C1A-47B3-97EB-49EA78F8DC2B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1A-47B3-97EB-49EA78F8DC2B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1A-47B3-97EB-49EA78F8DC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'GF Projection'!$B$2:$D$2</c:f>
              <c:strCache>
                <c:ptCount val="3"/>
                <c:pt idx="0">
                  <c:v>Adopted</c:v>
                </c:pt>
                <c:pt idx="1">
                  <c:v>Mid-Year
Projection</c:v>
                </c:pt>
                <c:pt idx="2">
                  <c:v>Projected 
at 6/30/24</c:v>
                </c:pt>
              </c:strCache>
            </c:strRef>
          </c:cat>
          <c:val>
            <c:numRef>
              <c:f>'GF Projection'!$B$5:$D$5</c:f>
              <c:numCache>
                <c:formatCode>"$"#,##0_);[Red]\("$"#,##0\)</c:formatCode>
                <c:ptCount val="3"/>
                <c:pt idx="0">
                  <c:v>734887</c:v>
                </c:pt>
                <c:pt idx="1">
                  <c:v>186586</c:v>
                </c:pt>
                <c:pt idx="2">
                  <c:v>165500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E7-4E7D-9D44-51CADD0F12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7273295"/>
        <c:axId val="416227519"/>
      </c:barChart>
      <c:catAx>
        <c:axId val="807273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227519"/>
        <c:crosses val="autoZero"/>
        <c:auto val="1"/>
        <c:lblAlgn val="ctr"/>
        <c:lblOffset val="100"/>
        <c:noMultiLvlLbl val="0"/>
      </c:catAx>
      <c:valAx>
        <c:axId val="4162275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72732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 Fund Balance
FY 2019-20 to FY 2022-23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Fund Balance
FY 2018-19 to FY 2011-22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2020-21
Actual</c:v>
                </c:pt>
                <c:pt idx="1">
                  <c:v>2021-22
Actual</c:v>
                </c:pt>
                <c:pt idx="2">
                  <c:v>2022-23
Actual</c:v>
                </c:pt>
                <c:pt idx="3">
                  <c:v>2023-24
Adopted</c:v>
                </c:pt>
                <c:pt idx="4">
                  <c:v>2023-24
Projected</c:v>
                </c:pt>
              </c:strCache>
            </c:strRef>
          </c:cat>
          <c:val>
            <c:numRef>
              <c:f>Sheet1!$B$2:$F$2</c:f>
              <c:numCache>
                <c:formatCode>_("$"* #,##0_);_("$"* \(#,##0\);_("$"* "-"_);_(@_)</c:formatCode>
                <c:ptCount val="5"/>
                <c:pt idx="0">
                  <c:v>22478071</c:v>
                </c:pt>
                <c:pt idx="1">
                  <c:v>30343505</c:v>
                </c:pt>
                <c:pt idx="2">
                  <c:v>32268000</c:v>
                </c:pt>
                <c:pt idx="3">
                  <c:v>33002887</c:v>
                </c:pt>
                <c:pt idx="4">
                  <c:v>32455000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53-48BF-AEAE-FC5DB0BD84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9833487"/>
        <c:axId val="469826831"/>
      </c:barChart>
      <c:catAx>
        <c:axId val="469833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26831"/>
        <c:crosses val="autoZero"/>
        <c:auto val="1"/>
        <c:lblAlgn val="ctr"/>
        <c:lblOffset val="100"/>
        <c:noMultiLvlLbl val="0"/>
      </c:catAx>
      <c:valAx>
        <c:axId val="4698268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334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6699FF"/>
    </a:solidFill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Projected</a:t>
            </a:r>
            <a:r>
              <a:rPr lang="en-US" baseline="0" dirty="0"/>
              <a:t> </a:t>
            </a:r>
            <a:r>
              <a:rPr lang="en-US" dirty="0"/>
              <a:t>Fund Balance at  
June 30, 2024</a:t>
            </a:r>
          </a:p>
        </c:rich>
      </c:tx>
      <c:layout>
        <c:manualLayout>
          <c:xMode val="edge"/>
          <c:yMode val="edge"/>
          <c:x val="0.20335076220318221"/>
          <c:y val="4.73933649289099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'Fund Balance'!$B$2</c:f>
              <c:strCache>
                <c:ptCount val="1"/>
                <c:pt idx="0">
                  <c:v>Fund Balance as of 
June 30, 2018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C449-4921-A67B-1D2C9CE17BA1}"/>
              </c:ext>
            </c:extLst>
          </c:dPt>
          <c:dPt>
            <c:idx val="1"/>
            <c:bubble3D val="0"/>
            <c:spPr>
              <a:solidFill>
                <a:srgbClr val="6699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C449-4921-A67B-1D2C9CE17BA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C449-4921-A67B-1D2C9CE17BA1}"/>
              </c:ext>
            </c:extLst>
          </c:dPt>
          <c:dLbls>
            <c:dLbl>
              <c:idx val="0"/>
              <c:layout>
                <c:manualLayout>
                  <c:x val="0.15564196539577291"/>
                  <c:y val="0.393364973637740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5FAD1D8-9827-4270-8FB5-9DF1E7BFDDD2}" type="CATEGORYNAME">
                      <a:rPr lang="en-US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, $6,176,500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449-4921-A67B-1D2C9CE17BA1}"/>
                </c:ext>
              </c:extLst>
            </c:dLbl>
            <c:dLbl>
              <c:idx val="1"/>
              <c:layout>
                <c:manualLayout>
                  <c:x val="0.16628030460008286"/>
                  <c:y val="-0.3645650262084624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3F7523F-0942-42F4-91C5-12660182105C}" type="CATEGORYNAME">
                      <a:rPr lang="en-US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, $26,257,000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552368248376843"/>
                      <c:h val="0.3629005196951457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449-4921-A67B-1D2C9CE17BA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449-4921-A67B-1D2C9CE17B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'Fund Balance'!$A$3:$A$5</c:f>
              <c:strCache>
                <c:ptCount val="3"/>
                <c:pt idx="0">
                  <c:v>Nonspendable (Water Fund Receivables &amp; Others)</c:v>
                </c:pt>
                <c:pt idx="1">
                  <c:v>Assigned/Unassigned (Leave Accruals, General Obligations &amp; Contingency)</c:v>
                </c:pt>
                <c:pt idx="2">
                  <c:v>Assigned to Liabilities</c:v>
                </c:pt>
              </c:strCache>
            </c:strRef>
          </c:cat>
          <c:val>
            <c:numRef>
              <c:f>'Fund Balance'!$B$3:$B$5</c:f>
              <c:numCache>
                <c:formatCode>_([$$-409]* #,##0_);_([$$-409]* \(#,##0\);_([$$-409]* "-"??_);_(@_)</c:formatCode>
                <c:ptCount val="3"/>
                <c:pt idx="0">
                  <c:v>5284000</c:v>
                </c:pt>
                <c:pt idx="1">
                  <c:v>26984000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449-4921-A67B-1D2C9CE17BA1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pattFill prst="pct70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rgbClr val="CCCCFF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1600" dirty="0">
                <a:solidFill>
                  <a:schemeClr val="tx1"/>
                </a:solidFill>
              </a:rPr>
              <a:t>FY 2024-2025 </a:t>
            </a:r>
          </a:p>
          <a:p>
            <a:pPr>
              <a:defRPr/>
            </a:pPr>
            <a:r>
              <a:rPr lang="en-US" sz="1600" dirty="0">
                <a:solidFill>
                  <a:schemeClr val="tx1"/>
                </a:solidFill>
              </a:rPr>
              <a:t>General Fund Budget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078C318-7D7B-4126-904D-7F5AA7172866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E52-4C8B-9CC6-8656E710A9B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72443CA-8D22-4C88-AB44-F349FD3FA74A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E52-4C8B-9CC6-8656E710A9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'Slide #4'!$A$1:$A$2</c:f>
              <c:strCache>
                <c:ptCount val="2"/>
                <c:pt idx="0">
                  <c:v>Revenues </c:v>
                </c:pt>
                <c:pt idx="1">
                  <c:v>Expenditures </c:v>
                </c:pt>
              </c:strCache>
            </c:strRef>
          </c:cat>
          <c:val>
            <c:numRef>
              <c:f>'Slide #4'!$B$1:$B$2</c:f>
              <c:numCache>
                <c:formatCode>"$"#,##0_);[Red]\("$"#,##0\)</c:formatCode>
                <c:ptCount val="2"/>
                <c:pt idx="0">
                  <c:v>46236251</c:v>
                </c:pt>
                <c:pt idx="1">
                  <c:v>46163848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52-4C8B-9CC6-8656E710A9BF}"/>
            </c:ext>
          </c:extLst>
        </c:ser>
        <c:ser>
          <c:idx val="1"/>
          <c:order val="1"/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01-5E52-4C8B-9CC6-8656E710A9B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665521311"/>
        <c:axId val="665516735"/>
      </c:barChart>
      <c:catAx>
        <c:axId val="6655213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5516735"/>
        <c:crosses val="autoZero"/>
        <c:auto val="1"/>
        <c:lblAlgn val="ctr"/>
        <c:lblOffset val="100"/>
        <c:noMultiLvlLbl val="0"/>
      </c:catAx>
      <c:valAx>
        <c:axId val="6655167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solidFill>
              <a:srgbClr val="FFFFFF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5521311"/>
        <c:crosses val="autoZero"/>
        <c:crossBetween val="between"/>
      </c:valAx>
      <c:spPr>
        <a:solidFill>
          <a:srgbClr val="A4B2BA"/>
        </a:solidFill>
        <a:ln>
          <a:solidFill>
            <a:schemeClr val="accent3">
              <a:lumMod val="95000"/>
            </a:schemeClr>
          </a:solidFill>
        </a:ln>
        <a:effectLst/>
      </c:spPr>
    </c:plotArea>
    <c:plotVisOnly val="1"/>
    <c:dispBlanksAs val="gap"/>
    <c:showDLblsOverMax val="0"/>
  </c:chart>
  <c:spPr>
    <a:solidFill>
      <a:srgbClr val="A4B2BA"/>
    </a:solidFill>
    <a:ln>
      <a:solidFill>
        <a:srgbClr val="FF000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729002624671922E-2"/>
          <c:y val="4.6738420252270825E-2"/>
          <c:w val="0.59895844269466314"/>
          <c:h val="0.91238593463488293"/>
        </c:manualLayout>
      </c:layout>
      <c:pie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72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rgbClr val="C5F0FF"/>
        </a:gs>
        <a:gs pos="100000">
          <a:srgbClr val="9DAAB2"/>
        </a:gs>
      </a:gsLst>
      <a:lin ang="5400000" scaled="1"/>
    </a:gradFill>
    <a:ln>
      <a:solidFill>
        <a:srgbClr val="C5F0FF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ysClr val="windowText" lastClr="000000"/>
                </a:solidFill>
              </a:rPr>
              <a:t>      FY2024-2025                                                                                          </a:t>
            </a:r>
          </a:p>
          <a:p>
            <a:pPr algn="ctr">
              <a:defRPr b="1">
                <a:solidFill>
                  <a:sysClr val="windowText" lastClr="000000"/>
                </a:solidFill>
              </a:defRPr>
            </a:pPr>
            <a:r>
              <a:rPr lang="en-US" b="1" dirty="0">
                <a:solidFill>
                  <a:sysClr val="windowText" lastClr="000000"/>
                </a:solidFill>
              </a:rPr>
              <a:t>Estimated Revenues $46,236,251</a:t>
            </a:r>
          </a:p>
        </c:rich>
      </c:tx>
      <c:layout>
        <c:manualLayout>
          <c:xMode val="edge"/>
          <c:yMode val="edge"/>
          <c:x val="0.37397046168409276"/>
          <c:y val="1.98880265866047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539617486338797"/>
          <c:y val="0.14466635915114928"/>
          <c:w val="0.69740437158469948"/>
          <c:h val="0.63958129334552605"/>
        </c:manualLayout>
      </c:layout>
      <c:pie3DChart>
        <c:varyColors val="1"/>
        <c:ser>
          <c:idx val="0"/>
          <c:order val="0"/>
          <c:tx>
            <c:strRef>
              <c:f>Sheet1!$I$7:$I$8</c:f>
              <c:strCache>
                <c:ptCount val="2"/>
                <c:pt idx="1">
                  <c:v>FY 2022-23 ESTIMATED REVENUES  $38,801,000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6DA-4DA8-8C0D-D477496073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6DA-4DA8-8C0D-D4774960739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6DA-4DA8-8C0D-D4774960739C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6DA-4DA8-8C0D-D4774960739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6DA-4DA8-8C0D-D4774960739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6DA-4DA8-8C0D-D4774960739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56DA-4DA8-8C0D-D4774960739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56DA-4DA8-8C0D-D4774960739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56DA-4DA8-8C0D-D4774960739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56DA-4DA8-8C0D-D4774960739C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56DA-4DA8-8C0D-D4774960739C}"/>
              </c:ext>
            </c:extLst>
          </c:dPt>
          <c:dLbls>
            <c:dLbl>
              <c:idx val="0"/>
              <c:layout>
                <c:manualLayout>
                  <c:x val="-0.23935248812316975"/>
                  <c:y val="7.170479589331910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  <a:latin typeface="+mn-lt"/>
                        <a:ea typeface="+mn-ea"/>
                        <a:cs typeface="+mn-cs"/>
                      </a:defRPr>
                    </a:pPr>
                    <a:fld id="{9DD3D5A7-2D17-47DC-930D-C7225C7A784D}" type="CATEGORYNAME">
                      <a:rPr lang="en-US" sz="1000" baseline="0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</a:rPr>
                      <a:pPr>
                        <a:defRPr sz="1000" b="1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</a:defRPr>
                      </a:pPr>
                      <a:t>[CATEGORY NAME]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highlight>
                        <a:srgbClr val="FFFFFF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77180413923669"/>
                      <c:h val="0.1014902363823227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6DA-4DA8-8C0D-D4774960739C}"/>
                </c:ext>
              </c:extLst>
            </c:dLbl>
            <c:dLbl>
              <c:idx val="1"/>
              <c:layout>
                <c:manualLayout>
                  <c:x val="-0.17357762777242045"/>
                  <c:y val="-0.1695002603091879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  <a:latin typeface="+mn-lt"/>
                        <a:ea typeface="+mn-ea"/>
                        <a:cs typeface="+mn-cs"/>
                      </a:defRPr>
                    </a:pPr>
                    <a:fld id="{9CAE6C6F-5B97-4814-9673-C63BFB153B74}" type="CATEGORYNAME">
                      <a:rPr lang="en-US" sz="1000" baseline="0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</a:rPr>
                      <a:pPr>
                        <a:defRPr sz="1000" b="1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</a:defRPr>
                      </a:pPr>
                      <a:t>[CATEGORY NAME]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highlight>
                        <a:srgbClr val="FFFFFF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442622950819673"/>
                      <c:h val="4.667694415895854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6DA-4DA8-8C0D-D4774960739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B1E7EBB-3B26-40EA-A581-D143CE18099B}" type="CATEGORYNAME">
                      <a:rPr lang="en-US" baseline="0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</a:rPr>
                      <a:pPr/>
                      <a:t>[CATEGORY NAME]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6DA-4DA8-8C0D-D4774960739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8F920D5-9BC8-432D-8B69-A5379A731D36}" type="CATEGORYNAME">
                      <a:rPr lang="en-US" baseline="0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</a:rPr>
                      <a:pPr/>
                      <a:t>[CATEGORY NAME]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6DA-4DA8-8C0D-D4774960739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FF143C9-D652-4BD3-8E21-6A1F77D44814}" type="CATEGORYNAME">
                      <a:rPr lang="en-US" baseline="0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</a:rPr>
                      <a:pPr/>
                      <a:t>[CATEGORY NAME]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6DA-4DA8-8C0D-D4774960739C}"/>
                </c:ext>
              </c:extLst>
            </c:dLbl>
            <c:dLbl>
              <c:idx val="5"/>
              <c:layout>
                <c:manualLayout>
                  <c:x val="-1.7679202828672465E-2"/>
                  <c:y val="7.605391484241413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  <a:latin typeface="+mn-lt"/>
                        <a:ea typeface="+mn-ea"/>
                        <a:cs typeface="+mn-cs"/>
                      </a:defRPr>
                    </a:pPr>
                    <a:fld id="{E9E9E392-B248-4E2B-A51B-B49432767767}" type="CATEGORYNAME">
                      <a:rPr lang="en-US" sz="1000" baseline="0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</a:rPr>
                      <a:pPr>
                        <a:defRPr sz="1000" b="1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</a:defRPr>
                      </a:pPr>
                      <a:t>[CATEGORY NAME]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highlight>
                        <a:srgbClr val="FFFFFF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02224263914934"/>
                      <c:h val="5.805415408864776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56DA-4DA8-8C0D-D4774960739C}"/>
                </c:ext>
              </c:extLst>
            </c:dLbl>
            <c:dLbl>
              <c:idx val="6"/>
              <c:layout>
                <c:manualLayout>
                  <c:x val="-3.2384452425606877E-2"/>
                  <c:y val="-4.342222386410816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  <a:latin typeface="+mn-lt"/>
                        <a:ea typeface="+mn-ea"/>
                        <a:cs typeface="+mn-cs"/>
                      </a:defRPr>
                    </a:pPr>
                    <a:fld id="{59640CB3-6BEE-457C-AA10-F96D47489750}" type="CATEGORYNAME">
                      <a:rPr lang="en-US" sz="1000" baseline="0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</a:rPr>
                      <a:pPr>
                        <a:defRPr sz="1000" b="1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</a:defRPr>
                      </a:pPr>
                      <a:t>[CATEGORY NAME]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highlight>
                        <a:srgbClr val="FFFFFF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026203691751645"/>
                      <c:h val="4.688346597425990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56DA-4DA8-8C0D-D4774960739C}"/>
                </c:ext>
              </c:extLst>
            </c:dLbl>
            <c:dLbl>
              <c:idx val="7"/>
              <c:layout>
                <c:manualLayout>
                  <c:x val="1.4558683359468245E-3"/>
                  <c:y val="-8.1142998881172018E-2"/>
                </c:manualLayout>
              </c:layout>
              <c:tx>
                <c:rich>
                  <a:bodyPr/>
                  <a:lstStyle/>
                  <a:p>
                    <a:fld id="{0D073228-84C3-4678-B131-3F4E2674B2B1}" type="CATEGORYNAME">
                      <a:rPr lang="en-US"/>
                      <a:pPr/>
                      <a:t>[CATEGORY NAME]</a:t>
                    </a:fld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56DA-4DA8-8C0D-D4774960739C}"/>
                </c:ext>
              </c:extLst>
            </c:dLbl>
            <c:dLbl>
              <c:idx val="8"/>
              <c:layout>
                <c:manualLayout>
                  <c:x val="0.11030409620928532"/>
                  <c:y val="-7.230944153563538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  <a:latin typeface="+mn-lt"/>
                        <a:ea typeface="+mn-ea"/>
                        <a:cs typeface="+mn-cs"/>
                      </a:defRPr>
                    </a:pPr>
                    <a:fld id="{88693139-80CB-43E6-935C-1E31789BD344}" type="CATEGORYNAME">
                      <a:rPr lang="en-US" sz="1000" baseline="0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</a:rPr>
                      <a:pPr>
                        <a:defRPr sz="1000" b="1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</a:defRPr>
                      </a:pPr>
                      <a:t>[CATEGORY NAME]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highlight>
                        <a:srgbClr val="FFFFFF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522828571211625"/>
                      <c:h val="5.5820016465770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56DA-4DA8-8C0D-D4774960739C}"/>
                </c:ext>
              </c:extLst>
            </c:dLbl>
            <c:dLbl>
              <c:idx val="9"/>
              <c:layout>
                <c:manualLayout>
                  <c:x val="0.15511444025138132"/>
                  <c:y val="-4.51284416786031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  <a:latin typeface="+mn-lt"/>
                        <a:ea typeface="+mn-ea"/>
                        <a:cs typeface="+mn-cs"/>
                      </a:defRPr>
                    </a:pPr>
                    <a:fld id="{319A7AEA-0EF6-48CF-9563-53DF03BD4222}" type="CATEGORYNAME">
                      <a:rPr lang="en-US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</a:rPr>
                      <a:pPr>
                        <a:defRPr sz="1000" b="1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</a:defRPr>
                      </a:pPr>
                      <a:t>[CATEGORY NAME]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highlight>
                        <a:srgbClr val="FFFFFF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286081645773064"/>
                      <c:h val="5.687742269626367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56DA-4DA8-8C0D-D4774960739C}"/>
                </c:ext>
              </c:extLst>
            </c:dLbl>
            <c:dLbl>
              <c:idx val="1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  <a:latin typeface="+mn-lt"/>
                        <a:ea typeface="+mn-ea"/>
                        <a:cs typeface="+mn-cs"/>
                      </a:defRPr>
                    </a:pPr>
                    <a:fld id="{4271B0FF-DDDF-49EE-81DB-8F1BFBACDE82}" type="CATEGORYNAME">
                      <a:rPr lang="en-US" sz="1000" baseline="0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</a:rPr>
                      <a:pPr>
                        <a:defRPr sz="1000" b="1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</a:defRPr>
                      </a:pPr>
                      <a:t>[CATEGORY NAME]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highlight>
                        <a:srgbClr val="FFFFFF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815814850530379E-2"/>
                      <c:h val="4.710517300445357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56DA-4DA8-8C0D-D477496073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highlight>
                      <a:srgbClr val="FFFFFF"/>
                    </a:highligh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Sheet1!$H$9:$H$17</c:f>
              <c:strCache>
                <c:ptCount val="9"/>
                <c:pt idx="0">
                  <c:v>Bicycle Club 42.9%</c:v>
                </c:pt>
                <c:pt idx="1">
                  <c:v>Motor Vehicles In-Lieu 12.25%</c:v>
                </c:pt>
                <c:pt idx="2">
                  <c:v>Property Leases 10.62%</c:v>
                </c:pt>
                <c:pt idx="3">
                  <c:v>Sales &amp; Use Tax 8.67%</c:v>
                </c:pt>
                <c:pt idx="4">
                  <c:v>Measure A-Add on Tax (.75%) 8.14%</c:v>
                </c:pt>
                <c:pt idx="5">
                  <c:v>Property Taxes 3.86%</c:v>
                </c:pt>
                <c:pt idx="6">
                  <c:v>Charges for Services 2.60%</c:v>
                </c:pt>
                <c:pt idx="7">
                  <c:v>All Other 10.08%</c:v>
                </c:pt>
                <c:pt idx="8">
                  <c:v>Transfer-In 0.88%</c:v>
                </c:pt>
              </c:strCache>
            </c:strRef>
          </c:cat>
          <c:val>
            <c:numRef>
              <c:f>Sheet1!$I$9:$I$17</c:f>
              <c:numCache>
                <c:formatCode>_(* #,##0_);_(* \(#,##0\);_(* "-"??_);_(@_)</c:formatCode>
                <c:ptCount val="9"/>
                <c:pt idx="0">
                  <c:v>19836000</c:v>
                </c:pt>
                <c:pt idx="1">
                  <c:v>5665000</c:v>
                </c:pt>
                <c:pt idx="2">
                  <c:v>4910043</c:v>
                </c:pt>
                <c:pt idx="3">
                  <c:v>4010213</c:v>
                </c:pt>
                <c:pt idx="4">
                  <c:v>3762002</c:v>
                </c:pt>
                <c:pt idx="5">
                  <c:v>1782472</c:v>
                </c:pt>
                <c:pt idx="6">
                  <c:v>1201406</c:v>
                </c:pt>
                <c:pt idx="7">
                  <c:v>4661715</c:v>
                </c:pt>
                <c:pt idx="8">
                  <c:v>407400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56DA-4DA8-8C0D-D477496073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General Fund Composition </a:t>
            </a:r>
          </a:p>
          <a:p>
            <a:pPr>
              <a:defRPr/>
            </a:pPr>
            <a:r>
              <a:rPr lang="en-US" dirty="0"/>
              <a:t>FY2024-2025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42.90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2E2-4B6C-BE33-8D124D8E9CE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12.25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2E2-4B6C-BE33-8D124D8E9CE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8.67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2E2-4B6C-BE33-8D124D8E9CE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8.14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22E2-4B6C-BE33-8D124D8E9CE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5.91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22E2-4B6C-BE33-8D124D8E9CE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4.04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22E2-4B6C-BE33-8D124D8E9CE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3.14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22E2-4B6C-BE33-8D124D8E9CE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1.67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22E2-4B6C-BE33-8D124D8E9CE6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1.45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22E2-4B6C-BE33-8D124D8E9CE6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1.41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22E2-4B6C-BE33-8D124D8E9CE6}"/>
                </c:ext>
              </c:extLst>
            </c:dLbl>
            <c:dLbl>
              <c:idx val="10"/>
              <c:layout>
                <c:manualLayout>
                  <c:x val="-2.9956080960047044E-17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1.30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22E2-4B6C-BE33-8D124D8E9CE6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dirty="0"/>
                      <a:t>0.88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22E2-4B6C-BE33-8D124D8E9CE6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dirty="0"/>
                      <a:t>0.88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22E2-4B6C-BE33-8D124D8E9CE6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dirty="0"/>
                      <a:t>0.67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22E2-4B6C-BE33-8D124D8E9CE6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 dirty="0"/>
                      <a:t>0.62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22E2-4B6C-BE33-8D124D8E9CE6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 dirty="0"/>
                      <a:t>0.60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22E2-4B6C-BE33-8D124D8E9CE6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 dirty="0"/>
                      <a:t>0.53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22E2-4B6C-BE33-8D124D8E9CE6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 dirty="0"/>
                      <a:t>0.41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22E2-4B6C-BE33-8D124D8E9C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'R_GF Pg 5 &amp; 7'!$A$3:$A$20</c:f>
              <c:strCache>
                <c:ptCount val="18"/>
                <c:pt idx="0">
                  <c:v>Bicycle Casino</c:v>
                </c:pt>
                <c:pt idx="1">
                  <c:v>In Lieu Motor Vehicle</c:v>
                </c:pt>
                <c:pt idx="2">
                  <c:v>Sales &amp; Use tax</c:v>
                </c:pt>
                <c:pt idx="3">
                  <c:v>Add-on Sales Tax (.75%) </c:v>
                </c:pt>
                <c:pt idx="4">
                  <c:v>Parking lot Rental </c:v>
                </c:pt>
                <c:pt idx="5">
                  <c:v>Marketplace Lease</c:v>
                </c:pt>
                <c:pt idx="6">
                  <c:v>Property Tax - Secured</c:v>
                </c:pt>
                <c:pt idx="7">
                  <c:v>Loan Repayments (ROPS)</c:v>
                </c:pt>
                <c:pt idx="8">
                  <c:v>Transient Occupancy Tax </c:v>
                </c:pt>
                <c:pt idx="9">
                  <c:v>Rental Registration Fees</c:v>
                </c:pt>
                <c:pt idx="10">
                  <c:v>Interest Income </c:v>
                </c:pt>
                <c:pt idx="11">
                  <c:v>Transfer – In </c:v>
                </c:pt>
                <c:pt idx="12">
                  <c:v>Utility Franchse Fees </c:v>
                </c:pt>
                <c:pt idx="13">
                  <c:v>Billboard Lease Revenue</c:v>
                </c:pt>
                <c:pt idx="14">
                  <c:v>Business License Fee</c:v>
                </c:pt>
                <c:pt idx="15">
                  <c:v>Building Permits</c:v>
                </c:pt>
                <c:pt idx="16">
                  <c:v>Post ABx1290 </c:v>
                </c:pt>
                <c:pt idx="17">
                  <c:v>Waste Haulers FF </c:v>
                </c:pt>
              </c:strCache>
            </c:strRef>
          </c:cat>
          <c:val>
            <c:numRef>
              <c:f>'R_GF Pg 5 &amp; 7'!$F$3:$F$20</c:f>
              <c:numCache>
                <c:formatCode>0.00%</c:formatCode>
                <c:ptCount val="18"/>
                <c:pt idx="0">
                  <c:v>0.42899999999999999</c:v>
                </c:pt>
                <c:pt idx="1">
                  <c:v>0.1225</c:v>
                </c:pt>
                <c:pt idx="2">
                  <c:v>8.6699999999999999E-2</c:v>
                </c:pt>
                <c:pt idx="3">
                  <c:v>8.14E-2</c:v>
                </c:pt>
                <c:pt idx="4">
                  <c:v>5.91E-2</c:v>
                </c:pt>
                <c:pt idx="5">
                  <c:v>4.0399999999999998E-2</c:v>
                </c:pt>
                <c:pt idx="6">
                  <c:v>3.1399999999999997E-2</c:v>
                </c:pt>
                <c:pt idx="7">
                  <c:v>1.67E-2</c:v>
                </c:pt>
                <c:pt idx="8">
                  <c:v>1.4500000000000001E-2</c:v>
                </c:pt>
                <c:pt idx="9">
                  <c:v>1.2999999999999999E-2</c:v>
                </c:pt>
                <c:pt idx="10">
                  <c:v>1.41E-2</c:v>
                </c:pt>
                <c:pt idx="11">
                  <c:v>8.8000000000000005E-3</c:v>
                </c:pt>
                <c:pt idx="12">
                  <c:v>8.8000000000000005E-3</c:v>
                </c:pt>
                <c:pt idx="13">
                  <c:v>6.7000000000000002E-3</c:v>
                </c:pt>
                <c:pt idx="14">
                  <c:v>6.1999999999999998E-3</c:v>
                </c:pt>
                <c:pt idx="15">
                  <c:v>6.0000000000000001E-3</c:v>
                </c:pt>
                <c:pt idx="16">
                  <c:v>5.3E-3</c:v>
                </c:pt>
                <c:pt idx="17">
                  <c:v>4.1000000000000003E-3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5F-4B5C-8B1D-9486248162A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789430991"/>
        <c:axId val="789432239"/>
      </c:barChart>
      <c:catAx>
        <c:axId val="7894309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9432239"/>
        <c:crosses val="autoZero"/>
        <c:auto val="1"/>
        <c:lblAlgn val="ctr"/>
        <c:lblOffset val="100"/>
        <c:noMultiLvlLbl val="0"/>
      </c:catAx>
      <c:valAx>
        <c:axId val="7894322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9430991"/>
        <c:crosses val="autoZero"/>
        <c:crossBetween val="between"/>
      </c:valAx>
      <c:spPr>
        <a:noFill/>
        <a:ln>
          <a:solidFill>
            <a:srgbClr val="FF0000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Historical Casino Revenues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dirty="0">
                <a:solidFill>
                  <a:schemeClr val="tx1"/>
                </a:solidFill>
              </a:rPr>
              <a:t>2012 -2025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894545360047818"/>
          <c:y val="0.16837097106561452"/>
          <c:w val="0.85290273121800364"/>
          <c:h val="0.72500248747493734"/>
        </c:manualLayout>
      </c:layout>
      <c:lineChart>
        <c:grouping val="standard"/>
        <c:varyColors val="0"/>
        <c:ser>
          <c:idx val="0"/>
          <c:order val="0"/>
          <c:tx>
            <c:strRef>
              <c:f>'R_History Casino_Pg 13'!$A$2</c:f>
              <c:strCache>
                <c:ptCount val="1"/>
                <c:pt idx="0">
                  <c:v>Annual Casino Revenue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0623034744419338E-2"/>
                  <c:y val="-5.90122469099886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89B-478B-8588-AE641F6AB06A}"/>
                </c:ext>
              </c:extLst>
            </c:dLbl>
            <c:dLbl>
              <c:idx val="1"/>
              <c:layout>
                <c:manualLayout>
                  <c:x val="-2.2669239364881369E-2"/>
                  <c:y val="-5.38807471786852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89B-478B-8588-AE641F6AB06A}"/>
                </c:ext>
              </c:extLst>
            </c:dLbl>
            <c:dLbl>
              <c:idx val="2"/>
              <c:layout>
                <c:manualLayout>
                  <c:x val="-9.2297887269041867E-2"/>
                  <c:y val="5.13149973130336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89B-478B-8588-AE641F6AB06A}"/>
                </c:ext>
              </c:extLst>
            </c:dLbl>
            <c:dLbl>
              <c:idx val="3"/>
              <c:layout>
                <c:manualLayout>
                  <c:x val="-5.4344091889503912E-2"/>
                  <c:y val="6.41437466412920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9B-478B-8588-AE641F6AB06A}"/>
                </c:ext>
              </c:extLst>
            </c:dLbl>
            <c:dLbl>
              <c:idx val="4"/>
              <c:layout>
                <c:manualLayout>
                  <c:x val="-6.1946592613423376E-2"/>
                  <c:y val="-7.93953682142936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89B-478B-8588-AE641F6AB06A}"/>
                </c:ext>
              </c:extLst>
            </c:dLbl>
            <c:dLbl>
              <c:idx val="5"/>
              <c:layout>
                <c:manualLayout>
                  <c:x val="-5.7644421922507211E-2"/>
                  <c:y val="3.84862479847752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89B-478B-8588-AE641F6AB06A}"/>
                </c:ext>
              </c:extLst>
            </c:dLbl>
            <c:dLbl>
              <c:idx val="6"/>
              <c:layout>
                <c:manualLayout>
                  <c:x val="1.9505764904386952E-3"/>
                  <c:y val="5.8607772804414445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89B-478B-8588-AE641F6AB06A}"/>
                </c:ext>
              </c:extLst>
            </c:dLbl>
            <c:dLbl>
              <c:idx val="7"/>
              <c:layout>
                <c:manualLayout>
                  <c:x val="-0.15506549962504693"/>
                  <c:y val="-1.45868035696518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9B-478B-8588-AE641F6AB06A}"/>
                </c:ext>
              </c:extLst>
            </c:dLbl>
            <c:dLbl>
              <c:idx val="8"/>
              <c:layout>
                <c:manualLayout>
                  <c:x val="-6.5249343832020995E-2"/>
                  <c:y val="1.8039025081621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89B-478B-8588-AE641F6AB06A}"/>
                </c:ext>
              </c:extLst>
            </c:dLbl>
            <c:dLbl>
              <c:idx val="9"/>
              <c:layout>
                <c:manualLayout>
                  <c:x val="-6.2950998312710907E-2"/>
                  <c:y val="0.1348912919765869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89B-478B-8588-AE641F6AB06A}"/>
                </c:ext>
              </c:extLst>
            </c:dLbl>
            <c:dLbl>
              <c:idx val="10"/>
              <c:layout>
                <c:manualLayout>
                  <c:x val="-4.5580005624297072E-2"/>
                  <c:y val="-9.7870148797529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89B-478B-8588-AE641F6AB06A}"/>
                </c:ext>
              </c:extLst>
            </c:dLbl>
            <c:dLbl>
              <c:idx val="11"/>
              <c:layout>
                <c:manualLayout>
                  <c:x val="-3.0595941132358456E-2"/>
                  <c:y val="-7.11834797304794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89B-478B-8588-AE641F6AB06A}"/>
                </c:ext>
              </c:extLst>
            </c:dLbl>
            <c:dLbl>
              <c:idx val="12"/>
              <c:layout>
                <c:manualLayout>
                  <c:x val="-6.0620664604424557E-2"/>
                  <c:y val="0.11861783723538814"/>
                </c:manualLayout>
              </c:layout>
              <c:tx>
                <c:rich>
                  <a:bodyPr/>
                  <a:lstStyle/>
                  <a:p>
                    <a:fld id="{B15D42D0-5AA8-4C00-B120-C6CC9926BCE5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Projected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8CC-4978-9911-4DEF24E4031B}"/>
                </c:ext>
              </c:extLst>
            </c:dLbl>
            <c:dLbl>
              <c:idx val="13"/>
              <c:layout>
                <c:manualLayout>
                  <c:x val="-1.6501650165016502E-3"/>
                  <c:y val="-4.3617747716078542E-2"/>
                </c:manualLayout>
              </c:layout>
              <c:tx>
                <c:rich>
                  <a:bodyPr/>
                  <a:lstStyle/>
                  <a:p>
                    <a:fld id="{0564AB67-8887-4CF2-98AF-9277B77A50C8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Proposed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8CC-4978-9911-4DEF24E403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4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'R_History Casino_Pg 13'!$B$1:$O$1</c:f>
              <c:numCache>
                <c:formatCode>General</c:formatCode>
                <c:ptCount val="1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</c:numCache>
            </c:numRef>
          </c:cat>
          <c:val>
            <c:numRef>
              <c:f>'R_History Casino_Pg 13'!$B$2:$O$2</c:f>
              <c:numCache>
                <c:formatCode>_("$"* #,##0_);_("$"* \(#,##0\);_("$"* "-"??_);_(@_)</c:formatCode>
                <c:ptCount val="14"/>
                <c:pt idx="0">
                  <c:v>9353531</c:v>
                </c:pt>
                <c:pt idx="1">
                  <c:v>9683860</c:v>
                </c:pt>
                <c:pt idx="2">
                  <c:v>9836243</c:v>
                </c:pt>
                <c:pt idx="3">
                  <c:v>10364272</c:v>
                </c:pt>
                <c:pt idx="4">
                  <c:v>12787942</c:v>
                </c:pt>
                <c:pt idx="5">
                  <c:v>14138417</c:v>
                </c:pt>
                <c:pt idx="6">
                  <c:v>12930235</c:v>
                </c:pt>
                <c:pt idx="7">
                  <c:v>14329820</c:v>
                </c:pt>
                <c:pt idx="8">
                  <c:v>11231347</c:v>
                </c:pt>
                <c:pt idx="9">
                  <c:v>6728349</c:v>
                </c:pt>
                <c:pt idx="10">
                  <c:v>14400000</c:v>
                </c:pt>
                <c:pt idx="11">
                  <c:v>18895139.5</c:v>
                </c:pt>
                <c:pt idx="12">
                  <c:v>17952000</c:v>
                </c:pt>
                <c:pt idx="13">
                  <c:v>19836000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8CC-4978-9911-4DEF24E4031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29185839"/>
        <c:axId val="929172943"/>
      </c:lineChart>
      <c:catAx>
        <c:axId val="929185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9172943"/>
        <c:crosses val="autoZero"/>
        <c:auto val="1"/>
        <c:lblAlgn val="ctr"/>
        <c:lblOffset val="100"/>
        <c:noMultiLvlLbl val="0"/>
      </c:catAx>
      <c:valAx>
        <c:axId val="9291729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9185839"/>
        <c:crosses val="autoZero"/>
        <c:crossBetween val="between"/>
      </c:valAx>
      <c:spPr>
        <a:pattFill prst="pct5">
          <a:fgClr>
            <a:srgbClr val="F9F5EF"/>
          </a:fgClr>
          <a:bgClr>
            <a:schemeClr val="bg1"/>
          </a:bgClr>
        </a:patt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729002624671922E-2"/>
          <c:y val="4.6738420252270825E-2"/>
          <c:w val="0.59895844269466314"/>
          <c:h val="0.9123859346348829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dPt>
            <c:idx val="0"/>
            <c:bubble3D val="0"/>
            <c:spPr>
              <a:solidFill>
                <a:srgbClr val="FF5050"/>
              </a:solidFill>
              <a:ln>
                <a:solidFill>
                  <a:srgbClr val="0070C0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E58C-4787-B7A2-E1A48210DEBC}"/>
              </c:ext>
            </c:extLst>
          </c:dPt>
          <c:dPt>
            <c:idx val="1"/>
            <c:bubble3D val="0"/>
            <c:spPr>
              <a:solidFill>
                <a:srgbClr val="C684C1"/>
              </a:solidFill>
              <a:ln>
                <a:solidFill>
                  <a:srgbClr val="0070C0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58C-4787-B7A2-E1A48210DEBC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>
                <a:solidFill>
                  <a:srgbClr val="0070C0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58C-4787-B7A2-E1A48210DEBC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  <a:ln>
                <a:solidFill>
                  <a:srgbClr val="0070C0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E58C-4787-B7A2-E1A48210DEB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solidFill>
                  <a:srgbClr val="0070C0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58C-4787-B7A2-E1A48210DEB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solidFill>
                  <a:srgbClr val="0070C0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E58C-4787-B7A2-E1A48210DEBC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  <a:ln>
                <a:solidFill>
                  <a:srgbClr val="0070C0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E58C-4787-B7A2-E1A48210DEB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solidFill>
                  <a:srgbClr val="0070C0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E58C-4787-B7A2-E1A48210DEB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gradFill>
                  <a:gsLst>
                    <a:gs pos="0">
                      <a:srgbClr val="92D05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E58C-4787-B7A2-E1A48210DEBC}"/>
              </c:ext>
            </c:extLst>
          </c:dPt>
          <c:dPt>
            <c:idx val="9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E58C-4787-B7A2-E1A48210DEBC}"/>
              </c:ext>
            </c:extLst>
          </c:dPt>
          <c:dPt>
            <c:idx val="10"/>
            <c:bubble3D val="0"/>
            <c:spPr>
              <a:solidFill>
                <a:srgbClr val="C5F0FF"/>
              </a:solidFill>
              <a:ln>
                <a:solidFill>
                  <a:srgbClr val="0070C0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E58C-4787-B7A2-E1A48210DEBC}"/>
              </c:ext>
            </c:extLst>
          </c:dPt>
          <c:dPt>
            <c:idx val="11"/>
            <c:bubble3D val="0"/>
            <c:spPr>
              <a:solidFill>
                <a:srgbClr val="00B050"/>
              </a:solidFill>
              <a:ln>
                <a:solidFill>
                  <a:srgbClr val="0070C0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E58C-4787-B7A2-E1A48210DEBC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solidFill>
                  <a:srgbClr val="0070C0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58C-4787-B7A2-E1A48210DEBC}"/>
              </c:ext>
            </c:extLst>
          </c:dPt>
          <c:dLbls>
            <c:dLbl>
              <c:idx val="0"/>
              <c:layout>
                <c:manualLayout>
                  <c:x val="4.3448600174978133E-2"/>
                  <c:y val="-1.393298176481838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D94D8D4-B320-4352-8019-382A6FDA4C7D}" type="CATEGORYNAME">
                      <a:rPr lang="en-US"/>
                      <a:pPr>
                        <a:defRPr sz="900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A1891EFA-2015-45F4-AF3A-A1DE31C810AD}" type="VALUE">
                      <a:rPr lang="en-US" baseline="0" smtClean="0"/>
                      <a:pPr>
                        <a:defRPr sz="9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 baseline="0" dirty="0"/>
                  </a:p>
                </c:rich>
              </c:tx>
              <c:spPr>
                <a:solidFill>
                  <a:srgbClr val="ECF9FC"/>
                </a:solidFill>
                <a:ln>
                  <a:solidFill>
                    <a:srgbClr val="FFC00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8.0902230971128614E-2"/>
                      <c:h val="5.050752474184175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E58C-4787-B7A2-E1A48210DEBC}"/>
                </c:ext>
              </c:extLst>
            </c:dLbl>
            <c:dLbl>
              <c:idx val="1"/>
              <c:layout>
                <c:manualLayout>
                  <c:x val="3.8194608486439297E-2"/>
                  <c:y val="1.8680359442131091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F424143-8A64-484F-BDF0-A7BD4364EFDE}" type="CATEGORYNAME">
                      <a:rPr lang="en-US" dirty="0"/>
                      <a:pPr>
                        <a:defRPr sz="900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C2924400-31CF-4625-B012-241E37CF876D}" type="VALUE">
                      <a:rPr lang="en-US" baseline="0" smtClean="0"/>
                      <a:pPr>
                        <a:defRPr sz="9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 baseline="0" dirty="0"/>
                  </a:p>
                </c:rich>
              </c:tx>
              <c:spPr>
                <a:solidFill>
                  <a:srgbClr val="ECF9FC"/>
                </a:solidFill>
                <a:ln>
                  <a:solidFill>
                    <a:srgbClr val="FFC00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364348206474189"/>
                      <c:h val="6.580297425540704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58C-4787-B7A2-E1A48210DEBC}"/>
                </c:ext>
              </c:extLst>
            </c:dLbl>
            <c:dLbl>
              <c:idx val="2"/>
              <c:layout>
                <c:manualLayout>
                  <c:x val="4.1813484251968402E-2"/>
                  <c:y val="-1.1137068524353184E-3"/>
                </c:manualLayout>
              </c:layout>
              <c:spPr>
                <a:solidFill>
                  <a:srgbClr val="ECF9FC"/>
                </a:solidFill>
                <a:ln>
                  <a:solidFill>
                    <a:srgbClr val="FFC00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9.0347769028871372E-2"/>
                      <c:h val="6.34156488814060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E58C-4787-B7A2-E1A48210DEBC}"/>
                </c:ext>
              </c:extLst>
            </c:dLbl>
            <c:dLbl>
              <c:idx val="3"/>
              <c:layout>
                <c:manualLayout>
                  <c:x val="0.16662182852143481"/>
                  <c:y val="2.036087185061675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90BA28F-4D9C-4D35-9EFF-62D02BBCE5E0}" type="CATEGORYNAME">
                      <a:rPr lang="en-US"/>
                      <a:pPr>
                        <a:defRPr sz="900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FF62079E-F922-4DB0-BF0A-75A9CE0974A1}" type="VALUE">
                      <a:rPr lang="en-US" baseline="0" smtClean="0"/>
                      <a:pPr>
                        <a:defRPr sz="9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 baseline="0" dirty="0"/>
                  </a:p>
                </c:rich>
              </c:tx>
              <c:spPr>
                <a:solidFill>
                  <a:srgbClr val="ECF9FC"/>
                </a:solidFill>
                <a:ln>
                  <a:solidFill>
                    <a:srgbClr val="FFC00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8.8713910761154854E-2"/>
                      <c:h val="6.986971095118814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E58C-4787-B7A2-E1A48210DEBC}"/>
                </c:ext>
              </c:extLst>
            </c:dLbl>
            <c:dLbl>
              <c:idx val="4"/>
              <c:layout>
                <c:manualLayout>
                  <c:x val="5.833333333333323E-2"/>
                  <c:y val="2.79676023023892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5BB6A30-301E-4C76-9CC0-738342009761}" type="CATEGORYNAME">
                      <a:rPr lang="en-US"/>
                      <a:pPr>
                        <a:defRPr sz="900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2236B30E-7EC7-493E-B8B0-09EEE37EB5B4}" type="VALUE">
                      <a:rPr lang="en-US" baseline="0" smtClean="0"/>
                      <a:pPr>
                        <a:defRPr sz="9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 baseline="0" dirty="0"/>
                  </a:p>
                  <a:p>
                    <a:pPr>
                      <a:defRPr sz="900">
                        <a:solidFill>
                          <a:schemeClr val="tx1"/>
                        </a:solidFill>
                      </a:defRPr>
                    </a:pPr>
                    <a:r>
                      <a:rPr lang="en-US" baseline="0" dirty="0"/>
                      <a:t>5.1% in FY 23-24</a:t>
                    </a:r>
                  </a:p>
                </c:rich>
              </c:tx>
              <c:spPr>
                <a:solidFill>
                  <a:srgbClr val="ECF9FC"/>
                </a:solidFill>
                <a:ln>
                  <a:solidFill>
                    <a:srgbClr val="FFC00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0826334208223973"/>
                      <c:h val="8.062648106749170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58C-4787-B7A2-E1A48210DEBC}"/>
                </c:ext>
              </c:extLst>
            </c:dLbl>
            <c:dLbl>
              <c:idx val="5"/>
              <c:layout>
                <c:manualLayout>
                  <c:x val="5.5424486001749762E-2"/>
                  <c:y val="-3.119454863830300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8C7E06F-EBB0-4163-9850-358FAD6D0B89}" type="CATEGORYNAME">
                      <a:rPr lang="en-US" smtClean="0"/>
                      <a:pPr>
                        <a:defRPr sz="900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endParaRPr lang="en-US" dirty="0"/>
                  </a:p>
                  <a:p>
                    <a:pPr>
                      <a:defRPr sz="900">
                        <a:solidFill>
                          <a:schemeClr val="tx1"/>
                        </a:solidFill>
                      </a:defRPr>
                    </a:pPr>
                    <a:fld id="{AD31B3A0-F68D-4E3B-B196-72A7BA1C1412}" type="VALUE">
                      <a:rPr lang="en-US" smtClean="0"/>
                      <a:pPr>
                        <a:defRPr sz="9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solidFill>
                  <a:srgbClr val="ECF9FC"/>
                </a:solidFill>
                <a:ln>
                  <a:solidFill>
                    <a:srgbClr val="FFC00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482054899387576"/>
                      <c:h val="6.126429485814530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58C-4787-B7A2-E1A48210DEBC}"/>
                </c:ext>
              </c:extLst>
            </c:dLbl>
            <c:dLbl>
              <c:idx val="6"/>
              <c:layout>
                <c:manualLayout>
                  <c:x val="0.13252099737532808"/>
                  <c:y val="-0.1734408061716418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1B0B32B-3C69-4749-916E-D7B9021948BE}" type="CATEGORYNAME">
                      <a:rPr lang="en-US"/>
                      <a:pPr>
                        <a:defRPr sz="900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86A5A861-EFDD-419E-82D7-DE732329F020}" type="VALUE">
                      <a:rPr lang="en-US" baseline="0" smtClean="0"/>
                      <a:pPr>
                        <a:defRPr sz="9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baseline="0" dirty="0"/>
                      <a:t> </a:t>
                    </a:r>
                  </a:p>
                  <a:p>
                    <a:pPr>
                      <a:defRPr sz="900">
                        <a:solidFill>
                          <a:schemeClr val="tx1"/>
                        </a:solidFill>
                      </a:defRPr>
                    </a:pPr>
                    <a:r>
                      <a:rPr lang="en-US" baseline="0" dirty="0"/>
                      <a:t>45.7% in FY23-24</a:t>
                    </a:r>
                  </a:p>
                </c:rich>
              </c:tx>
              <c:spPr>
                <a:solidFill>
                  <a:srgbClr val="ECF9FC"/>
                </a:solidFill>
                <a:ln>
                  <a:solidFill>
                    <a:srgbClr val="FFC00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2475481189851269"/>
                      <c:h val="9.138325118379525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E58C-4787-B7A2-E1A48210DEBC}"/>
                </c:ext>
              </c:extLst>
            </c:dLbl>
            <c:dLbl>
              <c:idx val="7"/>
              <c:layout>
                <c:manualLayout>
                  <c:x val="7.0715441819772518E-2"/>
                  <c:y val="0.1817734915577988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A2B7DDB-AE2E-44C5-8732-44641D4AF94C}" type="CATEGORYNAME">
                      <a:rPr lang="en-US"/>
                      <a:pPr>
                        <a:defRPr sz="900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0586A3E5-054E-49F4-BB53-58717F88E119}" type="VALUE">
                      <a:rPr lang="en-US" baseline="0" smtClean="0"/>
                      <a:pPr>
                        <a:defRPr sz="9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 baseline="0" dirty="0"/>
                  </a:p>
                  <a:p>
                    <a:pPr>
                      <a:defRPr sz="900">
                        <a:solidFill>
                          <a:schemeClr val="tx1"/>
                        </a:solidFill>
                      </a:defRPr>
                    </a:pPr>
                    <a:r>
                      <a:rPr lang="en-US" baseline="0" dirty="0"/>
                      <a:t>13.5% in FY 23-24</a:t>
                    </a:r>
                  </a:p>
                </c:rich>
              </c:tx>
              <c:spPr>
                <a:solidFill>
                  <a:srgbClr val="ECF9FC"/>
                </a:solidFill>
                <a:ln>
                  <a:solidFill>
                    <a:srgbClr val="FFC00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0938003062117234"/>
                      <c:h val="0.102140021300098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E58C-4787-B7A2-E1A48210DEBC}"/>
                </c:ext>
              </c:extLst>
            </c:dLbl>
            <c:dLbl>
              <c:idx val="8"/>
              <c:layout>
                <c:manualLayout>
                  <c:x val="-8.8993657042869642E-2"/>
                  <c:y val="0.12262175859131366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35A9C11-ECB5-4721-AA79-4C14E0849008}" type="CATEGORYNAME">
                      <a:rPr lang="en-US"/>
                      <a:pPr>
                        <a:defRPr sz="900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C8ADDC3E-DA34-4E8F-9C9E-56C599942FCC}" type="VALUE">
                      <a:rPr lang="en-US" baseline="0" smtClean="0"/>
                      <a:pPr>
                        <a:defRPr sz="9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 baseline="0" dirty="0"/>
                  </a:p>
                  <a:p>
                    <a:pPr>
                      <a:defRPr sz="900">
                        <a:solidFill>
                          <a:schemeClr val="tx1"/>
                        </a:solidFill>
                      </a:defRPr>
                    </a:pPr>
                    <a:r>
                      <a:rPr lang="en-US" baseline="0" dirty="0"/>
                      <a:t>12.6% in FY 23-24</a:t>
                    </a:r>
                  </a:p>
                </c:rich>
              </c:tx>
              <c:spPr>
                <a:solidFill>
                  <a:srgbClr val="ECF9FC"/>
                </a:solidFill>
                <a:ln>
                  <a:solidFill>
                    <a:srgbClr val="FFC00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330728346456693"/>
                      <c:h val="7.632377302097026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E58C-4787-B7A2-E1A48210DEBC}"/>
                </c:ext>
              </c:extLst>
            </c:dLbl>
            <c:dLbl>
              <c:idx val="9"/>
              <c:layout>
                <c:manualLayout>
                  <c:x val="-7.0754593175853019E-3"/>
                  <c:y val="-9.768561738524432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7452914-30E9-40C8-A9FE-61C09A9E76C7}" type="CATEGORYNAME">
                      <a:rPr lang="en-US"/>
                      <a:pPr>
                        <a:defRPr sz="900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9C88B87A-6465-4A65-8BC9-D4BED2E924EE}" type="VALUE">
                      <a:rPr lang="en-US" baseline="0" smtClean="0"/>
                      <a:pPr>
                        <a:defRPr sz="9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 baseline="0" dirty="0"/>
                  </a:p>
                </c:rich>
              </c:tx>
              <c:spPr>
                <a:solidFill>
                  <a:srgbClr val="ECF9FC"/>
                </a:solidFill>
                <a:ln>
                  <a:solidFill>
                    <a:srgbClr val="FFC00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9.3182414698162727E-2"/>
                      <c:h val="8.05190827642832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E58C-4787-B7A2-E1A48210DEBC}"/>
                </c:ext>
              </c:extLst>
            </c:dLbl>
            <c:dLbl>
              <c:idx val="10"/>
              <c:layout>
                <c:manualLayout>
                  <c:x val="2.5812554680664929E-3"/>
                  <c:y val="-6.262032548461790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30D5D6D-30A8-4FB1-B53C-3372E3DC4B62}" type="CATEGORYNAME">
                      <a:rPr lang="en-US" sz="900" baseline="0">
                        <a:solidFill>
                          <a:schemeClr val="tx1"/>
                        </a:solidFill>
                      </a:rPr>
                      <a:pPr>
                        <a:defRPr sz="900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sz="9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191D162A-9B9D-47C7-8FE4-06B5A029CDB9}" type="VALUE">
                      <a:rPr lang="en-US" sz="900" baseline="0" smtClean="0">
                        <a:solidFill>
                          <a:schemeClr val="tx1"/>
                        </a:solidFill>
                      </a:rPr>
                      <a:pPr>
                        <a:defRPr sz="9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 sz="9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ECF9FC"/>
                </a:solidFill>
                <a:ln>
                  <a:solidFill>
                    <a:srgbClr val="FFC00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6.9061789151356079E-2"/>
                      <c:h val="5.050752474184175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58C-4787-B7A2-E1A48210DEBC}"/>
                </c:ext>
              </c:extLst>
            </c:dLbl>
            <c:dLbl>
              <c:idx val="11"/>
              <c:layout>
                <c:manualLayout>
                  <c:x val="8.6517443132108504E-2"/>
                  <c:y val="-0.1626004381647493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7364E24-36AD-45C3-B914-483618B44F9B}" type="CATEGORYNAME">
                      <a:rPr lang="en-US" sz="900" baseline="0" smtClean="0">
                        <a:solidFill>
                          <a:schemeClr val="tx1"/>
                        </a:solidFill>
                      </a:rPr>
                      <a:pPr>
                        <a:defRPr sz="900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sz="9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2179CF98-5F12-40A6-8A52-7453D872E353}" type="VALUE">
                      <a:rPr lang="en-US" sz="900" baseline="0" smtClean="0">
                        <a:solidFill>
                          <a:schemeClr val="tx1"/>
                        </a:solidFill>
                      </a:rPr>
                      <a:pPr>
                        <a:defRPr sz="9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 sz="9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ECF9FC"/>
                </a:solidFill>
                <a:ln>
                  <a:solidFill>
                    <a:srgbClr val="FFC00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290583989501313"/>
                      <c:h val="6.417997245250461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E58C-4787-B7A2-E1A48210DEBC}"/>
                </c:ext>
              </c:extLst>
            </c:dLbl>
            <c:dLbl>
              <c:idx val="12"/>
              <c:layout>
                <c:manualLayout>
                  <c:x val="0.1689465769903761"/>
                  <c:y val="-8.412217725835846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51B2739-6581-48A4-B3DC-4B125494AA4C}" type="CATEGORYNAME">
                      <a:rPr lang="en-US"/>
                      <a:pPr>
                        <a:defRPr sz="900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C656E3EA-F157-4C67-B326-08C084F0FEF5}" type="VALUE">
                      <a:rPr lang="en-US" baseline="0" smtClean="0"/>
                      <a:pPr>
                        <a:defRPr sz="9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 baseline="0" dirty="0"/>
                  </a:p>
                </c:rich>
              </c:tx>
              <c:spPr>
                <a:solidFill>
                  <a:srgbClr val="ECF9FC"/>
                </a:solidFill>
                <a:ln>
                  <a:solidFill>
                    <a:srgbClr val="FFC00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3427548118985128"/>
                      <c:h val="6.229270984044576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58C-4787-B7A2-E1A48210DEBC}"/>
                </c:ext>
              </c:extLst>
            </c:dLbl>
            <c:spPr>
              <a:solidFill>
                <a:srgbClr val="ECF9FC"/>
              </a:solidFill>
              <a:ln>
                <a:solidFill>
                  <a:srgbClr val="FFC000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Sheet1!$A$2:$A$14</c:f>
              <c:strCache>
                <c:ptCount val="13"/>
                <c:pt idx="0">
                  <c:v>City Council </c:v>
                </c:pt>
                <c:pt idx="1">
                  <c:v>City Manager, IT &amp; Telecom</c:v>
                </c:pt>
                <c:pt idx="2">
                  <c:v>Legal Services </c:v>
                </c:pt>
                <c:pt idx="3">
                  <c:v>City Clerk </c:v>
                </c:pt>
                <c:pt idx="4">
                  <c:v>Community Development </c:v>
                </c:pt>
                <c:pt idx="5">
                  <c:v>Finance, HR &amp; Risk Management </c:v>
                </c:pt>
                <c:pt idx="6">
                  <c:v>Police </c:v>
                </c:pt>
                <c:pt idx="7">
                  <c:v>Public Works </c:v>
                </c:pt>
                <c:pt idx="8">
                  <c:v>Recreation </c:v>
                </c:pt>
                <c:pt idx="9">
                  <c:v>Debt Services </c:v>
                </c:pt>
                <c:pt idx="10">
                  <c:v>Transfer </c:v>
                </c:pt>
                <c:pt idx="11">
                  <c:v>Transfers for Reserve </c:v>
                </c:pt>
                <c:pt idx="12">
                  <c:v>Vacancy Savings Rate </c:v>
                </c:pt>
              </c:strCache>
            </c:strRef>
          </c:cat>
          <c:val>
            <c:numRef>
              <c:f>Sheet1!$B$2:$B$14</c:f>
              <c:numCache>
                <c:formatCode>0.0%</c:formatCode>
                <c:ptCount val="13"/>
                <c:pt idx="0">
                  <c:v>8.0000000000000002E-3</c:v>
                </c:pt>
                <c:pt idx="1">
                  <c:v>5.3999999999999999E-2</c:v>
                </c:pt>
                <c:pt idx="2">
                  <c:v>0.02</c:v>
                </c:pt>
                <c:pt idx="3">
                  <c:v>1.7999999999999999E-2</c:v>
                </c:pt>
                <c:pt idx="4">
                  <c:v>6.0999999999999999E-2</c:v>
                </c:pt>
                <c:pt idx="5">
                  <c:v>8.6999999999999994E-2</c:v>
                </c:pt>
                <c:pt idx="6">
                  <c:v>0.42299999999999999</c:v>
                </c:pt>
                <c:pt idx="7">
                  <c:v>0.14799999999999999</c:v>
                </c:pt>
                <c:pt idx="8">
                  <c:v>0.13200000000000001</c:v>
                </c:pt>
                <c:pt idx="9">
                  <c:v>1.2999999999999999E-2</c:v>
                </c:pt>
                <c:pt idx="10">
                  <c:v>0.06</c:v>
                </c:pt>
                <c:pt idx="11">
                  <c:v>4.0000000000000001E-3</c:v>
                </c:pt>
                <c:pt idx="12">
                  <c:v>-2.9000000000000001E-2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8C-4787-B7A2-E1A48210DEB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72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rgbClr val="C5F0FF"/>
        </a:gs>
        <a:gs pos="100000">
          <a:srgbClr val="9DAAB2"/>
        </a:gs>
      </a:gsLst>
      <a:lin ang="5400000" scaled="1"/>
    </a:gradFill>
    <a:ln>
      <a:solidFill>
        <a:srgbClr val="C5F0FF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2C0A47-8D52-42DB-A32E-2A63D6D41DD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0"/>
      <dgm:spPr/>
    </dgm:pt>
    <dgm:pt modelId="{BE844FA6-2244-4416-8BA4-80754CE4E132}">
      <dgm:prSet phldrT="[Text]" phldr="1"/>
      <dgm:spPr/>
      <dgm:t>
        <a:bodyPr/>
        <a:lstStyle/>
        <a:p>
          <a:endParaRPr lang="en-US"/>
        </a:p>
      </dgm:t>
    </dgm:pt>
    <dgm:pt modelId="{5B43BB80-3387-4541-9C9D-4754199E2CCB}" type="parTrans" cxnId="{3358D9D6-2FFA-4DD5-8D5F-12C38CDF1A6E}">
      <dgm:prSet/>
      <dgm:spPr/>
    </dgm:pt>
    <dgm:pt modelId="{6A0CBE6B-62A8-4E71-B9B3-E50479AF2432}" type="sibTrans" cxnId="{3358D9D6-2FFA-4DD5-8D5F-12C38CDF1A6E}">
      <dgm:prSet/>
      <dgm:spPr/>
    </dgm:pt>
    <dgm:pt modelId="{939C3276-491B-4852-B0B6-D4A8C4E3C2B0}">
      <dgm:prSet phldrT="[Text]" phldr="1"/>
      <dgm:spPr/>
      <dgm:t>
        <a:bodyPr/>
        <a:lstStyle/>
        <a:p>
          <a:endParaRPr lang="en-US"/>
        </a:p>
      </dgm:t>
    </dgm:pt>
    <dgm:pt modelId="{5C761169-5AE0-4869-AF52-4F0268443441}" type="parTrans" cxnId="{7204C188-CDED-42DB-8E78-6E9C69292334}">
      <dgm:prSet/>
      <dgm:spPr/>
    </dgm:pt>
    <dgm:pt modelId="{1C781FE3-53D8-4033-9191-7139AD40A9EA}" type="sibTrans" cxnId="{7204C188-CDED-42DB-8E78-6E9C69292334}">
      <dgm:prSet/>
      <dgm:spPr/>
    </dgm:pt>
    <dgm:pt modelId="{F3CB2B0F-3554-4DCE-A53E-320F30CACD61}">
      <dgm:prSet phldrT="[Text]" phldr="1"/>
      <dgm:spPr/>
      <dgm:t>
        <a:bodyPr/>
        <a:lstStyle/>
        <a:p>
          <a:endParaRPr lang="en-US"/>
        </a:p>
      </dgm:t>
    </dgm:pt>
    <dgm:pt modelId="{0DE228ED-BEB4-40A7-BAEF-007D54A99722}" type="parTrans" cxnId="{846D1C54-DDC1-4961-80FB-8902D8721049}">
      <dgm:prSet/>
      <dgm:spPr/>
    </dgm:pt>
    <dgm:pt modelId="{78BB2E90-4717-40F1-A480-9B7EBDE221F5}" type="sibTrans" cxnId="{846D1C54-DDC1-4961-80FB-8902D8721049}">
      <dgm:prSet/>
      <dgm:spPr/>
    </dgm:pt>
    <dgm:pt modelId="{1160F5FB-9269-471C-A83C-1F27D7379D9E}" type="pres">
      <dgm:prSet presAssocID="{422C0A47-8D52-42DB-A32E-2A63D6D41DD7}" presName="compositeShape" presStyleCnt="0">
        <dgm:presLayoutVars>
          <dgm:chMax val="7"/>
          <dgm:dir/>
          <dgm:resizeHandles val="exact"/>
        </dgm:presLayoutVars>
      </dgm:prSet>
      <dgm:spPr/>
    </dgm:pt>
    <dgm:pt modelId="{1F6C10F8-8F80-4E18-A76F-E2ED3F0BE7C7}" type="pres">
      <dgm:prSet presAssocID="{BE844FA6-2244-4416-8BA4-80754CE4E132}" presName="circ1" presStyleLbl="vennNode1" presStyleIdx="0" presStyleCnt="3"/>
      <dgm:spPr/>
    </dgm:pt>
    <dgm:pt modelId="{E6F90368-5B3A-440C-A2E4-897714AE70BA}" type="pres">
      <dgm:prSet presAssocID="{BE844FA6-2244-4416-8BA4-80754CE4E13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5B00AB5-B260-42BF-9A60-74D8BD64682F}" type="pres">
      <dgm:prSet presAssocID="{939C3276-491B-4852-B0B6-D4A8C4E3C2B0}" presName="circ2" presStyleLbl="vennNode1" presStyleIdx="1" presStyleCnt="3"/>
      <dgm:spPr/>
    </dgm:pt>
    <dgm:pt modelId="{92854F2C-45A1-47A9-9266-26D970C85D2B}" type="pres">
      <dgm:prSet presAssocID="{939C3276-491B-4852-B0B6-D4A8C4E3C2B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12106F1-3029-461C-9BFD-76F08F9DE65B}" type="pres">
      <dgm:prSet presAssocID="{F3CB2B0F-3554-4DCE-A53E-320F30CACD61}" presName="circ3" presStyleLbl="vennNode1" presStyleIdx="2" presStyleCnt="3"/>
      <dgm:spPr/>
    </dgm:pt>
    <dgm:pt modelId="{3D8D3BE4-518E-4707-AF03-20985EE0C74C}" type="pres">
      <dgm:prSet presAssocID="{F3CB2B0F-3554-4DCE-A53E-320F30CACD6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04CC492D-2097-48E9-A558-FF8557D4DBFC}" type="presOf" srcId="{422C0A47-8D52-42DB-A32E-2A63D6D41DD7}" destId="{1160F5FB-9269-471C-A83C-1F27D7379D9E}" srcOrd="0" destOrd="0" presId="urn:microsoft.com/office/officeart/2005/8/layout/venn1"/>
    <dgm:cxn modelId="{83507168-D3CF-4436-84F5-F0479CE8A485}" type="presOf" srcId="{F3CB2B0F-3554-4DCE-A53E-320F30CACD61}" destId="{612106F1-3029-461C-9BFD-76F08F9DE65B}" srcOrd="0" destOrd="0" presId="urn:microsoft.com/office/officeart/2005/8/layout/venn1"/>
    <dgm:cxn modelId="{E2FCF44F-6285-40C1-AD42-AF5829C31FFC}" type="presOf" srcId="{F3CB2B0F-3554-4DCE-A53E-320F30CACD61}" destId="{3D8D3BE4-518E-4707-AF03-20985EE0C74C}" srcOrd="1" destOrd="0" presId="urn:microsoft.com/office/officeart/2005/8/layout/venn1"/>
    <dgm:cxn modelId="{846D1C54-DDC1-4961-80FB-8902D8721049}" srcId="{422C0A47-8D52-42DB-A32E-2A63D6D41DD7}" destId="{F3CB2B0F-3554-4DCE-A53E-320F30CACD61}" srcOrd="2" destOrd="0" parTransId="{0DE228ED-BEB4-40A7-BAEF-007D54A99722}" sibTransId="{78BB2E90-4717-40F1-A480-9B7EBDE221F5}"/>
    <dgm:cxn modelId="{1E7CA17E-AB30-4556-A00C-DE707ACA0861}" type="presOf" srcId="{BE844FA6-2244-4416-8BA4-80754CE4E132}" destId="{E6F90368-5B3A-440C-A2E4-897714AE70BA}" srcOrd="1" destOrd="0" presId="urn:microsoft.com/office/officeart/2005/8/layout/venn1"/>
    <dgm:cxn modelId="{EF03A088-A659-4C54-94D2-B43CB03311CC}" type="presOf" srcId="{939C3276-491B-4852-B0B6-D4A8C4E3C2B0}" destId="{92854F2C-45A1-47A9-9266-26D970C85D2B}" srcOrd="1" destOrd="0" presId="urn:microsoft.com/office/officeart/2005/8/layout/venn1"/>
    <dgm:cxn modelId="{7204C188-CDED-42DB-8E78-6E9C69292334}" srcId="{422C0A47-8D52-42DB-A32E-2A63D6D41DD7}" destId="{939C3276-491B-4852-B0B6-D4A8C4E3C2B0}" srcOrd="1" destOrd="0" parTransId="{5C761169-5AE0-4869-AF52-4F0268443441}" sibTransId="{1C781FE3-53D8-4033-9191-7139AD40A9EA}"/>
    <dgm:cxn modelId="{E48BBCA5-87DD-4F7E-A15A-498626DFB96E}" type="presOf" srcId="{BE844FA6-2244-4416-8BA4-80754CE4E132}" destId="{1F6C10F8-8F80-4E18-A76F-E2ED3F0BE7C7}" srcOrd="0" destOrd="0" presId="urn:microsoft.com/office/officeart/2005/8/layout/venn1"/>
    <dgm:cxn modelId="{463D00B1-C01E-49A6-9273-443567B1080F}" type="presOf" srcId="{939C3276-491B-4852-B0B6-D4A8C4E3C2B0}" destId="{A5B00AB5-B260-42BF-9A60-74D8BD64682F}" srcOrd="0" destOrd="0" presId="urn:microsoft.com/office/officeart/2005/8/layout/venn1"/>
    <dgm:cxn modelId="{3358D9D6-2FFA-4DD5-8D5F-12C38CDF1A6E}" srcId="{422C0A47-8D52-42DB-A32E-2A63D6D41DD7}" destId="{BE844FA6-2244-4416-8BA4-80754CE4E132}" srcOrd="0" destOrd="0" parTransId="{5B43BB80-3387-4541-9C9D-4754199E2CCB}" sibTransId="{6A0CBE6B-62A8-4E71-B9B3-E50479AF2432}"/>
    <dgm:cxn modelId="{89F63301-C88B-474F-8109-46F7C71EBF9B}" type="presParOf" srcId="{1160F5FB-9269-471C-A83C-1F27D7379D9E}" destId="{1F6C10F8-8F80-4E18-A76F-E2ED3F0BE7C7}" srcOrd="0" destOrd="0" presId="urn:microsoft.com/office/officeart/2005/8/layout/venn1"/>
    <dgm:cxn modelId="{915A96CC-DF91-4022-80D8-A898729D49EA}" type="presParOf" srcId="{1160F5FB-9269-471C-A83C-1F27D7379D9E}" destId="{E6F90368-5B3A-440C-A2E4-897714AE70BA}" srcOrd="1" destOrd="0" presId="urn:microsoft.com/office/officeart/2005/8/layout/venn1"/>
    <dgm:cxn modelId="{E2103E32-BB69-4281-9726-E58EF65A2E10}" type="presParOf" srcId="{1160F5FB-9269-471C-A83C-1F27D7379D9E}" destId="{A5B00AB5-B260-42BF-9A60-74D8BD64682F}" srcOrd="2" destOrd="0" presId="urn:microsoft.com/office/officeart/2005/8/layout/venn1"/>
    <dgm:cxn modelId="{A3744EBE-4BF3-42BA-92E2-ED774313C4E2}" type="presParOf" srcId="{1160F5FB-9269-471C-A83C-1F27D7379D9E}" destId="{92854F2C-45A1-47A9-9266-26D970C85D2B}" srcOrd="3" destOrd="0" presId="urn:microsoft.com/office/officeart/2005/8/layout/venn1"/>
    <dgm:cxn modelId="{F6DF8BFA-DB2F-4219-9B01-D70E643778A8}" type="presParOf" srcId="{1160F5FB-9269-471C-A83C-1F27D7379D9E}" destId="{612106F1-3029-461C-9BFD-76F08F9DE65B}" srcOrd="4" destOrd="0" presId="urn:microsoft.com/office/officeart/2005/8/layout/venn1"/>
    <dgm:cxn modelId="{63078CD3-F1D2-4FAB-B7BD-888549525E5F}" type="presParOf" srcId="{1160F5FB-9269-471C-A83C-1F27D7379D9E}" destId="{3D8D3BE4-518E-4707-AF03-20985EE0C74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6C10F8-8F80-4E18-A76F-E2ED3F0BE7C7}">
      <dsp:nvSpPr>
        <dsp:cNvPr id="0" name=""/>
        <dsp:cNvSpPr/>
      </dsp:nvSpPr>
      <dsp:spPr>
        <a:xfrm>
          <a:off x="3229927" y="25757"/>
          <a:ext cx="1236345" cy="123634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3394773" y="242117"/>
        <a:ext cx="906653" cy="556355"/>
      </dsp:txXfrm>
    </dsp:sp>
    <dsp:sp modelId="{A5B00AB5-B260-42BF-9A60-74D8BD64682F}">
      <dsp:nvSpPr>
        <dsp:cNvPr id="0" name=""/>
        <dsp:cNvSpPr/>
      </dsp:nvSpPr>
      <dsp:spPr>
        <a:xfrm>
          <a:off x="3676041" y="798472"/>
          <a:ext cx="1236345" cy="123634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4054157" y="1117861"/>
        <a:ext cx="741807" cy="679989"/>
      </dsp:txXfrm>
    </dsp:sp>
    <dsp:sp modelId="{612106F1-3029-461C-9BFD-76F08F9DE65B}">
      <dsp:nvSpPr>
        <dsp:cNvPr id="0" name=""/>
        <dsp:cNvSpPr/>
      </dsp:nvSpPr>
      <dsp:spPr>
        <a:xfrm>
          <a:off x="2783813" y="798472"/>
          <a:ext cx="1236345" cy="123634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2900235" y="1117861"/>
        <a:ext cx="741807" cy="6799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0.01639</cdr:x>
      <cdr:y>0.01028</cdr:y>
    </cdr:from>
    <cdr:to>
      <cdr:x>1</cdr:x>
      <cdr:y>0.01028</cdr:y>
    </cdr:to>
    <cdr:sp macro="" textlink="">
      <cdr:nvSpPr>
        <cdr:cNvPr id="2" name="Line 32">
          <a:extLst xmlns:a="http://schemas.openxmlformats.org/drawingml/2006/main">
            <a:ext uri="{FF2B5EF4-FFF2-40B4-BE49-F238E27FC236}">
              <a16:creationId xmlns:a16="http://schemas.microsoft.com/office/drawing/2014/main" id="{102AD63D-116C-4095-91D9-CD8AC3515C89}"/>
            </a:ext>
          </a:extLst>
        </cdr:cNvPr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152400" y="76200"/>
          <a:ext cx="9144000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>
          <a:solidFill>
            <a:schemeClr val="tx1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wrap="none" anchor="ctr"/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sz="2800" b="1" kern="1200">
              <a:solidFill>
                <a:srgbClr val="000000"/>
              </a:solidFill>
              <a:latin typeface="Garamond" panose="02020404030301010803" pitchFamily="18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sz="2800" b="1" kern="1200">
              <a:solidFill>
                <a:srgbClr val="000000"/>
              </a:solidFill>
              <a:latin typeface="Garamond" panose="02020404030301010803" pitchFamily="18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sz="2800" b="1" kern="1200">
              <a:solidFill>
                <a:srgbClr val="000000"/>
              </a:solidFill>
              <a:latin typeface="Garamond" panose="02020404030301010803" pitchFamily="18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sz="2800" b="1" kern="1200">
              <a:solidFill>
                <a:srgbClr val="000000"/>
              </a:solidFill>
              <a:latin typeface="Garamond" panose="02020404030301010803" pitchFamily="18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sz="2800" b="1" kern="1200">
              <a:solidFill>
                <a:srgbClr val="000000"/>
              </a:solidFill>
              <a:latin typeface="Garamond" panose="02020404030301010803" pitchFamily="18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sz="2800" b="1" kern="1200">
              <a:solidFill>
                <a:srgbClr val="000000"/>
              </a:solidFill>
              <a:latin typeface="Garamond" panose="02020404030301010803" pitchFamily="18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sz="2800" b="1" kern="1200">
              <a:solidFill>
                <a:srgbClr val="000000"/>
              </a:solidFill>
              <a:latin typeface="Garamond" panose="02020404030301010803" pitchFamily="18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sz="2800" b="1" kern="1200">
              <a:solidFill>
                <a:srgbClr val="000000"/>
              </a:solidFill>
              <a:latin typeface="Garamond" panose="02020404030301010803" pitchFamily="18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sz="2800" b="1" kern="1200">
              <a:solidFill>
                <a:srgbClr val="000000"/>
              </a:solidFill>
              <a:latin typeface="Garamond" panose="02020404030301010803" pitchFamily="18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pPr eaLnBrk="1" hangingPunct="1">
            <a:spcBef>
              <a:spcPct val="20000"/>
            </a:spcBef>
            <a:buClr>
              <a:schemeClr val="tx1"/>
            </a:buClr>
            <a:buFontTx/>
            <a:buChar char="•"/>
            <a:defRPr/>
          </a:pP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n-cs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0.51357</cdr:x>
      <cdr:y>0.32623</cdr:y>
    </cdr:from>
    <cdr:to>
      <cdr:x>0.90572</cdr:x>
      <cdr:y>0.43745</cdr:y>
    </cdr:to>
    <cdr:sp macro="" textlink="">
      <cdr:nvSpPr>
        <cdr:cNvPr id="2" name="TextBox 4">
          <a:extLst xmlns:a="http://schemas.openxmlformats.org/drawingml/2006/main">
            <a:ext uri="{FF2B5EF4-FFF2-40B4-BE49-F238E27FC236}">
              <a16:creationId xmlns:a16="http://schemas.microsoft.com/office/drawing/2014/main" id="{79494AAA-1853-4C98-BC2E-F510C4E53DE6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991646" y="1715229"/>
          <a:ext cx="3047947" cy="58477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sz="2800" b="1" kern="1200">
              <a:solidFill>
                <a:srgbClr val="000000"/>
              </a:solidFill>
              <a:latin typeface="Garamond" panose="02020404030301010803" pitchFamily="18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sz="2800" b="1" kern="1200">
              <a:solidFill>
                <a:srgbClr val="000000"/>
              </a:solidFill>
              <a:latin typeface="Garamond" panose="02020404030301010803" pitchFamily="18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sz="2800" b="1" kern="1200">
              <a:solidFill>
                <a:srgbClr val="000000"/>
              </a:solidFill>
              <a:latin typeface="Garamond" panose="02020404030301010803" pitchFamily="18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sz="2800" b="1" kern="1200">
              <a:solidFill>
                <a:srgbClr val="000000"/>
              </a:solidFill>
              <a:latin typeface="Garamond" panose="02020404030301010803" pitchFamily="18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sz="2800" b="1" kern="1200">
              <a:solidFill>
                <a:srgbClr val="000000"/>
              </a:solidFill>
              <a:latin typeface="Garamond" panose="02020404030301010803" pitchFamily="18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sz="2800" b="1" kern="1200">
              <a:solidFill>
                <a:srgbClr val="000000"/>
              </a:solidFill>
              <a:latin typeface="Garamond" panose="02020404030301010803" pitchFamily="18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sz="2800" b="1" kern="1200">
              <a:solidFill>
                <a:srgbClr val="000000"/>
              </a:solidFill>
              <a:latin typeface="Garamond" panose="02020404030301010803" pitchFamily="18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sz="2800" b="1" kern="1200">
              <a:solidFill>
                <a:srgbClr val="000000"/>
              </a:solidFill>
              <a:latin typeface="Garamond" panose="02020404030301010803" pitchFamily="18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sz="2800" b="1" kern="1200">
              <a:solidFill>
                <a:srgbClr val="000000"/>
              </a:solidFill>
              <a:latin typeface="Garamond" panose="02020404030301010803" pitchFamily="18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pPr>
            <a:spcBef>
              <a:spcPct val="0"/>
            </a:spcBef>
            <a:buClrTx/>
            <a:buFont typeface="Wingdings" panose="05000000000000000000" pitchFamily="2" charset="2"/>
            <a:buChar char="Ø"/>
          </a:pPr>
          <a:r>
            <a:rPr lang="en-US" altLang="en-US" sz="1600" dirty="0">
              <a:solidFill>
                <a:schemeClr val="tx1"/>
              </a:solidFill>
            </a:rPr>
            <a:t>Top Seven Revenue Sources </a:t>
          </a:r>
        </a:p>
        <a:p xmlns:a="http://schemas.openxmlformats.org/drawingml/2006/main">
          <a:pPr>
            <a:spcBef>
              <a:spcPct val="0"/>
            </a:spcBef>
            <a:buClrTx/>
          </a:pPr>
          <a:r>
            <a:rPr lang="en-US" altLang="en-US" sz="1600" dirty="0">
              <a:solidFill>
                <a:schemeClr val="tx1"/>
              </a:solidFill>
            </a:rPr>
            <a:t>Equals 85.05% of the Total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76101227-63A6-4E13-8325-6CDB44DE1D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30" tIns="45616" rIns="91230" bIns="45616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FontTx/>
              <a:buNone/>
              <a:defRPr kumimoji="1"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F27430BC-4BA2-447F-950A-BF6A64A7635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30" tIns="45616" rIns="91230" bIns="456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FontTx/>
              <a:buNone/>
              <a:defRPr kumimoji="1"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A4F6A382-6FE8-4F69-BAC0-2C2370F6EFD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30" tIns="45616" rIns="91230" bIns="45616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FontTx/>
              <a:buNone/>
              <a:defRPr kumimoji="1"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id="{C040D954-00B8-4C84-95D7-C7666EB877A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9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30" tIns="45616" rIns="91230" bIns="456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261C784D-E1A7-4342-98B5-8C669B3516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B8442D6-5931-49FF-9210-6EBE4C3A10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33" tIns="46569" rIns="93133" bIns="46569" numCol="1" anchor="ctr" anchorCtr="0" compatLnSpc="1">
            <a:prstTxWarp prst="textNoShape">
              <a:avLst/>
            </a:prstTxWarp>
          </a:bodyPr>
          <a:lstStyle>
            <a:lvl1pPr defTabSz="931310" eaLnBrk="0" hangingPunct="0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9A45A98-1F44-4483-B587-F4A55C19C6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33" tIns="46569" rIns="93133" bIns="46569" numCol="1" anchor="ctr" anchorCtr="0" compatLnSpc="1">
            <a:prstTxWarp prst="textNoShape">
              <a:avLst/>
            </a:prstTxWarp>
          </a:bodyPr>
          <a:lstStyle>
            <a:lvl1pPr algn="r" defTabSz="931310" eaLnBrk="0" hangingPunct="0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855058AD-ADFE-42DE-BE1E-DAEEC76F75F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190CA24-7635-4F75-A946-84147751D51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414838"/>
            <a:ext cx="5140325" cy="418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33" tIns="46569" rIns="93133" bIns="4656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EE78663-9DE5-4123-A97E-393C31C34E6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4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33" tIns="46569" rIns="93133" bIns="46569" numCol="1" anchor="b" anchorCtr="0" compatLnSpc="1">
            <a:prstTxWarp prst="textNoShape">
              <a:avLst/>
            </a:prstTxWarp>
          </a:bodyPr>
          <a:lstStyle>
            <a:lvl1pPr defTabSz="931310" eaLnBrk="0" hangingPunct="0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C5DAE11F-5133-48AC-8423-0281120502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831264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33" tIns="46569" rIns="93133" bIns="46569" numCol="1" anchor="b" anchorCtr="0" compatLnSpc="1">
            <a:prstTxWarp prst="textNoShape">
              <a:avLst/>
            </a:prstTxWarp>
          </a:bodyPr>
          <a:lstStyle>
            <a:lvl1pPr algn="r" defTabSz="928552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177EC30F-F6B3-40D6-9CA8-C6E813969B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6DCA1F6E-4D08-4B0C-AA1C-1DBF28FDAB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110A3B2F-CC3B-4317-A63E-44063E6435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8C88156A-2488-498C-93BC-980114B44F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255" indent="-284121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246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378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512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26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9778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6911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0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02C5C1-221A-414B-B6DC-B797BB9B8FFC}" type="slidenum">
              <a:rPr kumimoji="0"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199BD0B6-5AA9-4F5A-9995-9F62858165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06DA3B92-FC99-48D5-9A01-5AD4A5196B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45A3E308-4964-4FF9-82BA-D789D3CBE4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1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41" indent="-285708" defTabSz="9301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833" indent="-228567" defTabSz="9301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9965" indent="-228567" defTabSz="9301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099" indent="-228567" defTabSz="9301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232" indent="-228567" defTabSz="9301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364" indent="-228567" defTabSz="9301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498" indent="-228567" defTabSz="9301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630" indent="-228567" defTabSz="9301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7ABBD3-F758-4E1C-8A73-B4BB2C4E02BD}" type="slidenum">
              <a:rPr kumimoji="0"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11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4858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166FB3BB-6BDF-4BAD-A0FA-505C364024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6DF9F275-B30E-424C-82CE-056F5A6AA0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E2C70B7C-2E10-4378-B690-46BD070ECE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1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41" indent="-285708" defTabSz="9301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833" indent="-228567" defTabSz="9301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9965" indent="-228567" defTabSz="9301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099" indent="-228567" defTabSz="9301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232" indent="-228567" defTabSz="9301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364" indent="-228567" defTabSz="9301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498" indent="-228567" defTabSz="9301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630" indent="-228567" defTabSz="9301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A09F6F-117D-4840-9105-BCD6D119FBD5}" type="slidenum">
              <a:rPr kumimoji="0"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12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366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38A03A9E-AF57-4EC1-88FF-8A83ECD81F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83C19F85-2FB7-4FCE-B191-59722EDCA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DF1E7A60-FB44-4A42-85F0-232B496766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255" indent="-284121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246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378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512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26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9778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6911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0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A72FB0-6A84-4CA6-83FE-5765CD613DB9}" type="slidenum">
              <a:rPr kumimoji="0"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13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DE5D533C-75A8-4AB7-8EAA-37D3C1EA26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CB71F31F-1ACF-49BF-8BF7-D6C7DC5C7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The City is in the business of provided services, either through our employees or through contracts.</a:t>
            </a:r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82BA2569-2D0E-430B-982B-272F8C521C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255" indent="-284121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246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378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512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26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9778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6911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0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D9299A-34BB-485D-9A48-30AB4BCCD1D3}" type="slidenum">
              <a:rPr kumimoji="0"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14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155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>
            <a:extLst>
              <a:ext uri="{FF2B5EF4-FFF2-40B4-BE49-F238E27FC236}">
                <a16:creationId xmlns:a16="http://schemas.microsoft.com/office/drawing/2014/main" id="{E69B6409-94FD-43E2-AB03-64438F00AF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>
            <a:extLst>
              <a:ext uri="{FF2B5EF4-FFF2-40B4-BE49-F238E27FC236}">
                <a16:creationId xmlns:a16="http://schemas.microsoft.com/office/drawing/2014/main" id="{75CFA590-75AA-4D44-8866-2E88B2D95A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470FAAB4-0485-4723-B3F9-A255EFC648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255" indent="-284121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246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378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512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26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9778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6911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0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C56A78-4C74-4FC5-9B52-378932781E0C}" type="slidenum">
              <a:rPr kumimoji="0"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15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6386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>
            <a:extLst>
              <a:ext uri="{FF2B5EF4-FFF2-40B4-BE49-F238E27FC236}">
                <a16:creationId xmlns:a16="http://schemas.microsoft.com/office/drawing/2014/main" id="{A628E6E8-6FF4-49A7-BA09-BF942AC5D1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>
            <a:extLst>
              <a:ext uri="{FF2B5EF4-FFF2-40B4-BE49-F238E27FC236}">
                <a16:creationId xmlns:a16="http://schemas.microsoft.com/office/drawing/2014/main" id="{86ACBA38-9DA4-4599-A597-D21637C230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The City has 140 full-time funded positions.  No change from the previous year’s total.</a:t>
            </a:r>
          </a:p>
        </p:txBody>
      </p:sp>
      <p:sp>
        <p:nvSpPr>
          <p:cNvPr id="65540" name="Slide Number Placeholder 3">
            <a:extLst>
              <a:ext uri="{FF2B5EF4-FFF2-40B4-BE49-F238E27FC236}">
                <a16:creationId xmlns:a16="http://schemas.microsoft.com/office/drawing/2014/main" id="{67E0E23C-40A2-402A-87A7-8B9DD62730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255" indent="-284121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246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378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512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26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9778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6911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0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AEAF17-B9CC-46D7-8386-FC0BC42D7227}" type="slidenum">
              <a:rPr kumimoji="0"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16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4617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>
            <a:extLst>
              <a:ext uri="{FF2B5EF4-FFF2-40B4-BE49-F238E27FC236}">
                <a16:creationId xmlns:a16="http://schemas.microsoft.com/office/drawing/2014/main" id="{6E798C8A-CC3D-4219-A6D9-3FAF46237F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>
            <a:extLst>
              <a:ext uri="{FF2B5EF4-FFF2-40B4-BE49-F238E27FC236}">
                <a16:creationId xmlns:a16="http://schemas.microsoft.com/office/drawing/2014/main" id="{F58B4DD7-7D7A-4A02-80D5-F8E9CDFD66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7588" name="Slide Number Placeholder 3">
            <a:extLst>
              <a:ext uri="{FF2B5EF4-FFF2-40B4-BE49-F238E27FC236}">
                <a16:creationId xmlns:a16="http://schemas.microsoft.com/office/drawing/2014/main" id="{9AED1395-12E9-4488-B9B0-E5F1C6DE37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255" indent="-284121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246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378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512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26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9778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6911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0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4E9588-660D-4A95-8ACE-998FB31FEF2F}" type="slidenum">
              <a:rPr kumimoji="0"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17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1269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>
            <a:extLst>
              <a:ext uri="{FF2B5EF4-FFF2-40B4-BE49-F238E27FC236}">
                <a16:creationId xmlns:a16="http://schemas.microsoft.com/office/drawing/2014/main" id="{295655F1-A403-4D73-B227-C302CF5E73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>
            <a:extLst>
              <a:ext uri="{FF2B5EF4-FFF2-40B4-BE49-F238E27FC236}">
                <a16:creationId xmlns:a16="http://schemas.microsoft.com/office/drawing/2014/main" id="{9F7793F7-291D-44E6-AE9C-56FF49925E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9636" name="Slide Number Placeholder 3">
            <a:extLst>
              <a:ext uri="{FF2B5EF4-FFF2-40B4-BE49-F238E27FC236}">
                <a16:creationId xmlns:a16="http://schemas.microsoft.com/office/drawing/2014/main" id="{D058E6A0-C4DD-480C-91FB-F0C33BD064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255" indent="-284121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246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378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512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26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9778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6911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0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E61D72-2B4C-4309-AF54-A6A943D36162}" type="slidenum">
              <a:rPr kumimoji="0"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18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>
            <a:extLst>
              <a:ext uri="{FF2B5EF4-FFF2-40B4-BE49-F238E27FC236}">
                <a16:creationId xmlns:a16="http://schemas.microsoft.com/office/drawing/2014/main" id="{295655F1-A403-4D73-B227-C302CF5E73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>
            <a:extLst>
              <a:ext uri="{FF2B5EF4-FFF2-40B4-BE49-F238E27FC236}">
                <a16:creationId xmlns:a16="http://schemas.microsoft.com/office/drawing/2014/main" id="{9F7793F7-291D-44E6-AE9C-56FF49925E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9636" name="Slide Number Placeholder 3">
            <a:extLst>
              <a:ext uri="{FF2B5EF4-FFF2-40B4-BE49-F238E27FC236}">
                <a16:creationId xmlns:a16="http://schemas.microsoft.com/office/drawing/2014/main" id="{D058E6A0-C4DD-480C-91FB-F0C33BD064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255" indent="-284121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246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378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512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26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9778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6911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0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E61D72-2B4C-4309-AF54-A6A943D36162}" type="slidenum">
              <a:rPr kumimoji="0"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19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7135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>
            <a:extLst>
              <a:ext uri="{FF2B5EF4-FFF2-40B4-BE49-F238E27FC236}">
                <a16:creationId xmlns:a16="http://schemas.microsoft.com/office/drawing/2014/main" id="{30E45CAA-E73A-46FB-8FD2-6BDE820A78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>
            <a:extLst>
              <a:ext uri="{FF2B5EF4-FFF2-40B4-BE49-F238E27FC236}">
                <a16:creationId xmlns:a16="http://schemas.microsoft.com/office/drawing/2014/main" id="{BF76D579-B0F2-4996-BAD3-94D1787A7C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5780" name="Slide Number Placeholder 3">
            <a:extLst>
              <a:ext uri="{FF2B5EF4-FFF2-40B4-BE49-F238E27FC236}">
                <a16:creationId xmlns:a16="http://schemas.microsoft.com/office/drawing/2014/main" id="{51A25E4D-7A6A-46F7-9B25-448A8EC294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255" indent="-284121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246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378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512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26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9778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6911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0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BA252F-FF35-4518-92B7-C18306463E0D}" type="slidenum">
              <a:rPr kumimoji="0"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20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7DE0225E-1CD5-4B3A-9159-A7A2EC9E9D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499BB5D2-C1AF-4848-907C-159AE4DDB8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CCED917E-2B6B-45D1-9414-D5E10C01A6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255" indent="-284121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246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378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512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26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9778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6911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0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6C3E4E-509B-4E15-ABD3-452EC4D71C7D}" type="slidenum">
              <a:rPr kumimoji="0"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2369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>
            <a:extLst>
              <a:ext uri="{FF2B5EF4-FFF2-40B4-BE49-F238E27FC236}">
                <a16:creationId xmlns:a16="http://schemas.microsoft.com/office/drawing/2014/main" id="{052BF0AD-B868-49E5-8841-86A38349DA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>
            <a:extLst>
              <a:ext uri="{FF2B5EF4-FFF2-40B4-BE49-F238E27FC236}">
                <a16:creationId xmlns:a16="http://schemas.microsoft.com/office/drawing/2014/main" id="{D45E52F5-D83B-418B-BA00-57C482E1C1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72708" name="Slide Number Placeholder 3">
            <a:extLst>
              <a:ext uri="{FF2B5EF4-FFF2-40B4-BE49-F238E27FC236}">
                <a16:creationId xmlns:a16="http://schemas.microsoft.com/office/drawing/2014/main" id="{2C88CBD1-5ED5-446B-B985-C107157E77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255" indent="-284121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246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378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512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26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9778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6911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0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38D829-51A8-4DBC-957A-6E84E93413D6}" type="slidenum">
              <a:rPr kumimoji="0"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21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>
            <a:extLst>
              <a:ext uri="{FF2B5EF4-FFF2-40B4-BE49-F238E27FC236}">
                <a16:creationId xmlns:a16="http://schemas.microsoft.com/office/drawing/2014/main" id="{1E42F54A-8EF8-4F4C-811C-499D69CA36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>
            <a:extLst>
              <a:ext uri="{FF2B5EF4-FFF2-40B4-BE49-F238E27FC236}">
                <a16:creationId xmlns:a16="http://schemas.microsoft.com/office/drawing/2014/main" id="{6D7AA0B3-DB58-4634-8C38-A53F2ED900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8852" name="Slide Number Placeholder 3">
            <a:extLst>
              <a:ext uri="{FF2B5EF4-FFF2-40B4-BE49-F238E27FC236}">
                <a16:creationId xmlns:a16="http://schemas.microsoft.com/office/drawing/2014/main" id="{243CDE68-B194-4E40-8E66-68804FFB71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255" indent="-284121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246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378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512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26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9778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6911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0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17A52C-C04F-4171-87B5-76A1EAFCF636}" type="slidenum">
              <a:rPr kumimoji="0"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22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>
            <a:extLst>
              <a:ext uri="{FF2B5EF4-FFF2-40B4-BE49-F238E27FC236}">
                <a16:creationId xmlns:a16="http://schemas.microsoft.com/office/drawing/2014/main" id="{2ACDEC97-EF11-404A-BD0A-6CA20D9ED9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>
            <a:extLst>
              <a:ext uri="{FF2B5EF4-FFF2-40B4-BE49-F238E27FC236}">
                <a16:creationId xmlns:a16="http://schemas.microsoft.com/office/drawing/2014/main" id="{69EE7BE5-3A34-4002-8161-58740C6F47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24" name="Slide Number Placeholder 3">
            <a:extLst>
              <a:ext uri="{FF2B5EF4-FFF2-40B4-BE49-F238E27FC236}">
                <a16:creationId xmlns:a16="http://schemas.microsoft.com/office/drawing/2014/main" id="{F4B6DD32-BC75-425D-A450-5F49001D5E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255" indent="-284121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246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378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512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26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9778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6911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0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8B7F98-79F6-4F35-91FC-86996ACA6A31}" type="slidenum">
              <a:rPr kumimoji="0"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23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>
            <a:extLst>
              <a:ext uri="{FF2B5EF4-FFF2-40B4-BE49-F238E27FC236}">
                <a16:creationId xmlns:a16="http://schemas.microsoft.com/office/drawing/2014/main" id="{91555814-03A0-497C-8CE6-C11A794332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>
            <a:extLst>
              <a:ext uri="{FF2B5EF4-FFF2-40B4-BE49-F238E27FC236}">
                <a16:creationId xmlns:a16="http://schemas.microsoft.com/office/drawing/2014/main" id="{7022F42C-C6AA-4C80-81F3-ED35688A70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3972" name="Slide Number Placeholder 3">
            <a:extLst>
              <a:ext uri="{FF2B5EF4-FFF2-40B4-BE49-F238E27FC236}">
                <a16:creationId xmlns:a16="http://schemas.microsoft.com/office/drawing/2014/main" id="{F39C2C7B-7382-4227-8402-8A102853ED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255" indent="-284121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246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378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512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26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9778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6911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0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BABE59-D57A-4132-9C09-517E3A3339D5}" type="slidenum">
              <a:rPr kumimoji="0"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25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>
            <a:extLst>
              <a:ext uri="{FF2B5EF4-FFF2-40B4-BE49-F238E27FC236}">
                <a16:creationId xmlns:a16="http://schemas.microsoft.com/office/drawing/2014/main" id="{9689E1D6-33DF-4679-82EB-1F8610784A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>
            <a:extLst>
              <a:ext uri="{FF2B5EF4-FFF2-40B4-BE49-F238E27FC236}">
                <a16:creationId xmlns:a16="http://schemas.microsoft.com/office/drawing/2014/main" id="{B2970F79-9B8A-45B4-9BE1-01BC8EF6BE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86020" name="Slide Number Placeholder 3">
            <a:extLst>
              <a:ext uri="{FF2B5EF4-FFF2-40B4-BE49-F238E27FC236}">
                <a16:creationId xmlns:a16="http://schemas.microsoft.com/office/drawing/2014/main" id="{CC3554BB-3A73-4791-9D1B-A5CE0D2A39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255" indent="-284121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246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378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512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26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9778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6911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0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308AA8-0D65-4827-BC07-BEE838A97346}" type="slidenum">
              <a:rPr kumimoji="0"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26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>
            <a:extLst>
              <a:ext uri="{FF2B5EF4-FFF2-40B4-BE49-F238E27FC236}">
                <a16:creationId xmlns:a16="http://schemas.microsoft.com/office/drawing/2014/main" id="{789DCEE5-1AF4-471F-9DA5-564EDF6B47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>
            <a:extLst>
              <a:ext uri="{FF2B5EF4-FFF2-40B4-BE49-F238E27FC236}">
                <a16:creationId xmlns:a16="http://schemas.microsoft.com/office/drawing/2014/main" id="{60388C82-F837-4FD6-97B1-34030CB347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8068" name="Slide Number Placeholder 3">
            <a:extLst>
              <a:ext uri="{FF2B5EF4-FFF2-40B4-BE49-F238E27FC236}">
                <a16:creationId xmlns:a16="http://schemas.microsoft.com/office/drawing/2014/main" id="{C948F2FF-8644-4921-88B6-9D46F48AF2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255" indent="-284121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246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378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512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26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9778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6911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0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5FC1A8-6631-4960-9978-E578309A7B81}" type="slidenum">
              <a:rPr kumimoji="0"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27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3805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>
            <a:extLst>
              <a:ext uri="{FF2B5EF4-FFF2-40B4-BE49-F238E27FC236}">
                <a16:creationId xmlns:a16="http://schemas.microsoft.com/office/drawing/2014/main" id="{789DCEE5-1AF4-471F-9DA5-564EDF6B47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>
            <a:extLst>
              <a:ext uri="{FF2B5EF4-FFF2-40B4-BE49-F238E27FC236}">
                <a16:creationId xmlns:a16="http://schemas.microsoft.com/office/drawing/2014/main" id="{60388C82-F837-4FD6-97B1-34030CB347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8068" name="Slide Number Placeholder 3">
            <a:extLst>
              <a:ext uri="{FF2B5EF4-FFF2-40B4-BE49-F238E27FC236}">
                <a16:creationId xmlns:a16="http://schemas.microsoft.com/office/drawing/2014/main" id="{C948F2FF-8644-4921-88B6-9D46F48AF2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255" indent="-284121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246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378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512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26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9778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6911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0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5FC1A8-6631-4960-9978-E578309A7B81}" type="slidenum">
              <a:rPr kumimoji="0"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28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4634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>
            <a:extLst>
              <a:ext uri="{FF2B5EF4-FFF2-40B4-BE49-F238E27FC236}">
                <a16:creationId xmlns:a16="http://schemas.microsoft.com/office/drawing/2014/main" id="{C18F396F-4E87-4B69-8505-FDE6AD1B60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>
            <a:extLst>
              <a:ext uri="{FF2B5EF4-FFF2-40B4-BE49-F238E27FC236}">
                <a16:creationId xmlns:a16="http://schemas.microsoft.com/office/drawing/2014/main" id="{B61FFA47-E679-439A-B465-332F09FC99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0116" name="Slide Number Placeholder 3">
            <a:extLst>
              <a:ext uri="{FF2B5EF4-FFF2-40B4-BE49-F238E27FC236}">
                <a16:creationId xmlns:a16="http://schemas.microsoft.com/office/drawing/2014/main" id="{6FE1C67A-533B-46EF-B03C-33DC9ECB0A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255" indent="-284121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246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378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512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26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9778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6911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0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CCC3DC-13CB-46F0-B670-8412BE437D0A}" type="slidenum">
              <a:rPr kumimoji="0"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29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>
            <a:extLst>
              <a:ext uri="{FF2B5EF4-FFF2-40B4-BE49-F238E27FC236}">
                <a16:creationId xmlns:a16="http://schemas.microsoft.com/office/drawing/2014/main" id="{55FC1D79-A8F4-4998-8E54-8CFD7DE8AD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>
            <a:extLst>
              <a:ext uri="{FF2B5EF4-FFF2-40B4-BE49-F238E27FC236}">
                <a16:creationId xmlns:a16="http://schemas.microsoft.com/office/drawing/2014/main" id="{3C735403-D982-4CF8-A4EB-CCD84F08F3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91140" name="Slide Number Placeholder 3">
            <a:extLst>
              <a:ext uri="{FF2B5EF4-FFF2-40B4-BE49-F238E27FC236}">
                <a16:creationId xmlns:a16="http://schemas.microsoft.com/office/drawing/2014/main" id="{929E187B-010C-45CE-A679-E83C612D78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255" indent="-284121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246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378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512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26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9778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6911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0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83C12E-6C46-4BCF-B184-F30EDC7FD6AF}" type="slidenum">
              <a:rPr kumimoji="0"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30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>
            <a:extLst>
              <a:ext uri="{FF2B5EF4-FFF2-40B4-BE49-F238E27FC236}">
                <a16:creationId xmlns:a16="http://schemas.microsoft.com/office/drawing/2014/main" id="{55FC1D79-A8F4-4998-8E54-8CFD7DE8AD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>
            <a:extLst>
              <a:ext uri="{FF2B5EF4-FFF2-40B4-BE49-F238E27FC236}">
                <a16:creationId xmlns:a16="http://schemas.microsoft.com/office/drawing/2014/main" id="{3C735403-D982-4CF8-A4EB-CCD84F08F3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91140" name="Slide Number Placeholder 3">
            <a:extLst>
              <a:ext uri="{FF2B5EF4-FFF2-40B4-BE49-F238E27FC236}">
                <a16:creationId xmlns:a16="http://schemas.microsoft.com/office/drawing/2014/main" id="{929E187B-010C-45CE-A679-E83C612D78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255" indent="-284121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246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378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512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26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9778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6911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0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83C12E-6C46-4BCF-B184-F30EDC7FD6AF}" type="slidenum">
              <a:rPr kumimoji="0"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31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900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143AFD5B-F0DF-4576-83F5-04962FE0D1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C8F767FE-8382-43A6-98BA-5BC9FC8E5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1F7876A7-F995-4AEB-A81E-CD7337B5FA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255" indent="-284121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246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378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512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26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9778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6911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0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0AF9E3-3BDB-48B8-BBE2-29915A86A032}" type="slidenum"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</a:t>
            </a:fld>
            <a:endParaRPr kumimoji="0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7DE0225E-1CD5-4B3A-9159-A7A2EC9E9D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499BB5D2-C1AF-4848-907C-159AE4DDB8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CCED917E-2B6B-45D1-9414-D5E10C01A6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255" indent="-284121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246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378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512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26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9778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6911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0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6C3E4E-509B-4E15-ABD3-452EC4D71C7D}" type="slidenum">
              <a:rPr kumimoji="0"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32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2057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>
            <a:extLst>
              <a:ext uri="{FF2B5EF4-FFF2-40B4-BE49-F238E27FC236}">
                <a16:creationId xmlns:a16="http://schemas.microsoft.com/office/drawing/2014/main" id="{B3125053-3860-4FC3-BFE7-D80BDFCC67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>
            <a:extLst>
              <a:ext uri="{FF2B5EF4-FFF2-40B4-BE49-F238E27FC236}">
                <a16:creationId xmlns:a16="http://schemas.microsoft.com/office/drawing/2014/main" id="{8FF1EEB1-EBC2-426B-A1E2-C8815A9ECF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04" name="Slide Number Placeholder 3">
            <a:extLst>
              <a:ext uri="{FF2B5EF4-FFF2-40B4-BE49-F238E27FC236}">
                <a16:creationId xmlns:a16="http://schemas.microsoft.com/office/drawing/2014/main" id="{590BE9B0-5EFD-421A-B5D7-0E01C8F393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255" indent="-284121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246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378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512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26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9778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6911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0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61F37C-B52D-4F2B-9AB0-8D863EC904B1}" type="slidenum">
              <a:rPr kumimoji="0"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33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EFECE26F-F07A-4A4A-B935-767FA1A435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20D6EF8B-CE4C-4673-9C88-69BA70FDB2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5F9EA2D2-577F-48A4-B4B3-74E33A6A8E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255" indent="-284121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246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378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512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26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9778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6911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0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B86C03-EC90-47FB-8180-02C45170711F}" type="slidenum"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</a:t>
            </a:fld>
            <a:endParaRPr kumimoji="0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801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341C6328-9889-4B06-8766-DCE14EEC53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766C592A-323B-4452-A015-6C68CDE71E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48EC2556-3410-44A9-9E57-07C8D1EE39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defTabSz="9286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 defTabSz="9286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613" indent="-227013" defTabSz="9286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813" indent="-227013" defTabSz="9286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3013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0213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7413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613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D75963-FC40-4A19-B5C4-5B13429EA17F}" type="slidenum">
              <a:rPr kumimoji="0"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7B99E7DE-F7A8-4964-907E-C8A89F8F2E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6BA79F83-E210-4C02-A715-8F98D74170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175EA356-4D31-4B3D-A8B7-BB6F6B1C03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255" indent="-284121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246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378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512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26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9778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6911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0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C09A02-A8FC-4205-8A8F-02234B5845F0}" type="slidenum"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</a:t>
            </a:fld>
            <a:endParaRPr kumimoji="0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7FE2866A-CF30-40D9-A8C1-CE3D44AAAB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025C5B16-35DA-406D-AEA1-470821865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DFB1A79B-537A-4713-803D-239DD514F3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255" indent="-284121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246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378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512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26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9778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6911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0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6AA70A-63DF-48D1-8ADC-91313EE5AC92}" type="slidenum">
              <a:rPr kumimoji="0"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7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1844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4D0D3DEB-F1E3-4F83-88E1-27D209140B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7AF8451D-43D1-4499-82BA-72A5E7B32B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EAFD4DFA-BC67-42BE-9DAC-611A8A8034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255" indent="-284121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246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378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512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26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9778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6911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0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1B4F3A-3F01-406D-BBFA-CE9408CB557E}" type="slidenum">
              <a:rPr kumimoji="0"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38404F68-052B-4865-BADB-9E0726B30E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5EE56237-6763-4CFF-B4FB-4FBC6F41E7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Highlights: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Bicycle Casino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Transfer-In From Other Funds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Property Leases:  Parcel Lease to the Casino; 20% (January 1) from $183,904 per month ($2.391 mill annum) to $220,685 per month ($2.648 mill annum)</a:t>
            </a:r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864248E0-66B8-4710-A322-FC7951F236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255" indent="-284121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246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378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512" indent="-226980" defTabSz="92855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26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9778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6911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044" indent="-226980" defTabSz="92855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F6688C-1F56-45F2-8356-83CE42CEB246}" type="slidenum">
              <a:rPr kumimoji="0"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7891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0292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Rectangle 2064">
            <a:extLst>
              <a:ext uri="{FF2B5EF4-FFF2-40B4-BE49-F238E27FC236}">
                <a16:creationId xmlns:a16="http://schemas.microsoft.com/office/drawing/2014/main" id="{A5D2DD08-13CD-4E36-B3E5-00CF36E76A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248400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65">
            <a:extLst>
              <a:ext uri="{FF2B5EF4-FFF2-40B4-BE49-F238E27FC236}">
                <a16:creationId xmlns:a16="http://schemas.microsoft.com/office/drawing/2014/main" id="{50412A7B-B9E7-4FF6-9AB5-7BE499E53A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66">
            <a:extLst>
              <a:ext uri="{FF2B5EF4-FFF2-40B4-BE49-F238E27FC236}">
                <a16:creationId xmlns:a16="http://schemas.microsoft.com/office/drawing/2014/main" id="{3725C0E4-804F-437B-ACDD-04A4B06732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Garamond" panose="02020404030301010803" pitchFamily="18" charset="0"/>
              </a:defRPr>
            </a:lvl1pPr>
          </a:lstStyle>
          <a:p>
            <a:fld id="{E39CEB3E-F7E4-4B7A-B4A2-AE2345631E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854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46">
            <a:extLst>
              <a:ext uri="{FF2B5EF4-FFF2-40B4-BE49-F238E27FC236}">
                <a16:creationId xmlns:a16="http://schemas.microsoft.com/office/drawing/2014/main" id="{6AFD1C61-2754-49BC-98FF-843B76BB23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47">
            <a:extLst>
              <a:ext uri="{FF2B5EF4-FFF2-40B4-BE49-F238E27FC236}">
                <a16:creationId xmlns:a16="http://schemas.microsoft.com/office/drawing/2014/main" id="{8C1401EE-836C-4399-B6CF-D63037AEEF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8">
            <a:extLst>
              <a:ext uri="{FF2B5EF4-FFF2-40B4-BE49-F238E27FC236}">
                <a16:creationId xmlns:a16="http://schemas.microsoft.com/office/drawing/2014/main" id="{B1903C58-218B-4ACB-A3A1-DB805F8835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0C30D4-2FB2-4037-A62D-AF91086952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80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350" y="76200"/>
            <a:ext cx="16954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"/>
            <a:ext cx="49339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46">
            <a:extLst>
              <a:ext uri="{FF2B5EF4-FFF2-40B4-BE49-F238E27FC236}">
                <a16:creationId xmlns:a16="http://schemas.microsoft.com/office/drawing/2014/main" id="{F5EAB990-B4A3-43E4-A140-346BB16524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47">
            <a:extLst>
              <a:ext uri="{FF2B5EF4-FFF2-40B4-BE49-F238E27FC236}">
                <a16:creationId xmlns:a16="http://schemas.microsoft.com/office/drawing/2014/main" id="{237C12D8-BF24-40C0-963E-53E973EE54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8">
            <a:extLst>
              <a:ext uri="{FF2B5EF4-FFF2-40B4-BE49-F238E27FC236}">
                <a16:creationId xmlns:a16="http://schemas.microsoft.com/office/drawing/2014/main" id="{B20E43E3-B04E-4950-A8BA-B264E93A28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DA3475-CDC8-4C91-B8CD-74635309CA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351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67818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19200"/>
            <a:ext cx="6781800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3657600"/>
            <a:ext cx="6781800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46">
            <a:extLst>
              <a:ext uri="{FF2B5EF4-FFF2-40B4-BE49-F238E27FC236}">
                <a16:creationId xmlns:a16="http://schemas.microsoft.com/office/drawing/2014/main" id="{E498E217-AF41-449E-B00E-CA90F87A9C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7">
            <a:extLst>
              <a:ext uri="{FF2B5EF4-FFF2-40B4-BE49-F238E27FC236}">
                <a16:creationId xmlns:a16="http://schemas.microsoft.com/office/drawing/2014/main" id="{499EFFD3-D4DF-4959-BBD3-A34409588F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48">
            <a:extLst>
              <a:ext uri="{FF2B5EF4-FFF2-40B4-BE49-F238E27FC236}">
                <a16:creationId xmlns:a16="http://schemas.microsoft.com/office/drawing/2014/main" id="{0986589B-0897-40A7-825E-40F392B9FB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F37963-FB30-4A4A-A225-3F7E2F75CD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6211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67818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43000" y="1219200"/>
            <a:ext cx="67818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1046">
            <a:extLst>
              <a:ext uri="{FF2B5EF4-FFF2-40B4-BE49-F238E27FC236}">
                <a16:creationId xmlns:a16="http://schemas.microsoft.com/office/drawing/2014/main" id="{D217A840-8026-4192-A771-40CAA25430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47">
            <a:extLst>
              <a:ext uri="{FF2B5EF4-FFF2-40B4-BE49-F238E27FC236}">
                <a16:creationId xmlns:a16="http://schemas.microsoft.com/office/drawing/2014/main" id="{B0B7D9C2-3D52-4CFD-A53C-48F2AC931E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8">
            <a:extLst>
              <a:ext uri="{FF2B5EF4-FFF2-40B4-BE49-F238E27FC236}">
                <a16:creationId xmlns:a16="http://schemas.microsoft.com/office/drawing/2014/main" id="{CDFC3634-1251-410D-8051-ADE0DE93E4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EC6B35-3E0C-4D9D-A42A-76C38C14E5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784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67818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43000" y="1219200"/>
            <a:ext cx="67818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1046">
            <a:extLst>
              <a:ext uri="{FF2B5EF4-FFF2-40B4-BE49-F238E27FC236}">
                <a16:creationId xmlns:a16="http://schemas.microsoft.com/office/drawing/2014/main" id="{D443126C-EA8B-411F-A68B-B00858790C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47">
            <a:extLst>
              <a:ext uri="{FF2B5EF4-FFF2-40B4-BE49-F238E27FC236}">
                <a16:creationId xmlns:a16="http://schemas.microsoft.com/office/drawing/2014/main" id="{7E03A9A1-A6C5-4E46-BC19-40B02B4F9A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8">
            <a:extLst>
              <a:ext uri="{FF2B5EF4-FFF2-40B4-BE49-F238E27FC236}">
                <a16:creationId xmlns:a16="http://schemas.microsoft.com/office/drawing/2014/main" id="{2E199029-29F1-4A5F-920F-4D4C0D637B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2E539-48FE-4C98-BE0F-FA7745ABE8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0310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7891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0292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Rectangle 2064">
            <a:extLst>
              <a:ext uri="{FF2B5EF4-FFF2-40B4-BE49-F238E27FC236}">
                <a16:creationId xmlns:a16="http://schemas.microsoft.com/office/drawing/2014/main" id="{E7A994FE-F499-4790-B6A5-F7C60D194D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248400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65">
            <a:extLst>
              <a:ext uri="{FF2B5EF4-FFF2-40B4-BE49-F238E27FC236}">
                <a16:creationId xmlns:a16="http://schemas.microsoft.com/office/drawing/2014/main" id="{36BA75FB-9B2D-416E-9790-936679673F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66">
            <a:extLst>
              <a:ext uri="{FF2B5EF4-FFF2-40B4-BE49-F238E27FC236}">
                <a16:creationId xmlns:a16="http://schemas.microsoft.com/office/drawing/2014/main" id="{42267673-02BE-40CD-B823-1B24D78653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Garamond" panose="02020404030301010803" pitchFamily="18" charset="0"/>
              </a:defRPr>
            </a:lvl1pPr>
          </a:lstStyle>
          <a:p>
            <a:fld id="{6F735A48-D5C4-49FB-AD76-EA92C0094E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8144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46">
            <a:extLst>
              <a:ext uri="{FF2B5EF4-FFF2-40B4-BE49-F238E27FC236}">
                <a16:creationId xmlns:a16="http://schemas.microsoft.com/office/drawing/2014/main" id="{F5C7D352-E0B7-429D-B917-29FCE43589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47">
            <a:extLst>
              <a:ext uri="{FF2B5EF4-FFF2-40B4-BE49-F238E27FC236}">
                <a16:creationId xmlns:a16="http://schemas.microsoft.com/office/drawing/2014/main" id="{44580788-03C4-4C1F-85E1-122140D6D0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8">
            <a:extLst>
              <a:ext uri="{FF2B5EF4-FFF2-40B4-BE49-F238E27FC236}">
                <a16:creationId xmlns:a16="http://schemas.microsoft.com/office/drawing/2014/main" id="{57B292D0-AC7C-495E-92BF-D93DB28442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82B340-FF25-43D4-BBA2-FBDD571862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4448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46">
            <a:extLst>
              <a:ext uri="{FF2B5EF4-FFF2-40B4-BE49-F238E27FC236}">
                <a16:creationId xmlns:a16="http://schemas.microsoft.com/office/drawing/2014/main" id="{FB6D8716-B326-4C73-8A7D-2A70B337E3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47">
            <a:extLst>
              <a:ext uri="{FF2B5EF4-FFF2-40B4-BE49-F238E27FC236}">
                <a16:creationId xmlns:a16="http://schemas.microsoft.com/office/drawing/2014/main" id="{0F3693B0-4AC0-44FB-AF10-95AF2CA943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8">
            <a:extLst>
              <a:ext uri="{FF2B5EF4-FFF2-40B4-BE49-F238E27FC236}">
                <a16:creationId xmlns:a16="http://schemas.microsoft.com/office/drawing/2014/main" id="{0ED98E10-A191-4246-9502-124D9DB0DF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16213E-4FFD-44A9-B447-F17B36769D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145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219200"/>
            <a:ext cx="3314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3314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46">
            <a:extLst>
              <a:ext uri="{FF2B5EF4-FFF2-40B4-BE49-F238E27FC236}">
                <a16:creationId xmlns:a16="http://schemas.microsoft.com/office/drawing/2014/main" id="{401E235C-C1F1-4CA6-AF15-472FCF6B99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7">
            <a:extLst>
              <a:ext uri="{FF2B5EF4-FFF2-40B4-BE49-F238E27FC236}">
                <a16:creationId xmlns:a16="http://schemas.microsoft.com/office/drawing/2014/main" id="{A21619A6-26D3-42FF-A5A6-BE448E56D9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48">
            <a:extLst>
              <a:ext uri="{FF2B5EF4-FFF2-40B4-BE49-F238E27FC236}">
                <a16:creationId xmlns:a16="http://schemas.microsoft.com/office/drawing/2014/main" id="{0D1549B3-DA31-4808-8661-F35F32B392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EFCB06-6BD0-440B-A660-E1DA23A4C1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49461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46">
            <a:extLst>
              <a:ext uri="{FF2B5EF4-FFF2-40B4-BE49-F238E27FC236}">
                <a16:creationId xmlns:a16="http://schemas.microsoft.com/office/drawing/2014/main" id="{1EA44074-EAEA-49E0-8352-177C2369C7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47">
            <a:extLst>
              <a:ext uri="{FF2B5EF4-FFF2-40B4-BE49-F238E27FC236}">
                <a16:creationId xmlns:a16="http://schemas.microsoft.com/office/drawing/2014/main" id="{679ED125-9BB6-4774-A292-806F916D73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48">
            <a:extLst>
              <a:ext uri="{FF2B5EF4-FFF2-40B4-BE49-F238E27FC236}">
                <a16:creationId xmlns:a16="http://schemas.microsoft.com/office/drawing/2014/main" id="{AA76481D-22C2-4DD9-8AFC-42CD0D2D2A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D296A1-B111-458F-B908-ABD9DF21F2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7313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46">
            <a:extLst>
              <a:ext uri="{FF2B5EF4-FFF2-40B4-BE49-F238E27FC236}">
                <a16:creationId xmlns:a16="http://schemas.microsoft.com/office/drawing/2014/main" id="{F0C17AAE-8C89-459C-A2C2-79E1AEC3E1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47">
            <a:extLst>
              <a:ext uri="{FF2B5EF4-FFF2-40B4-BE49-F238E27FC236}">
                <a16:creationId xmlns:a16="http://schemas.microsoft.com/office/drawing/2014/main" id="{2C1C30BF-EDEF-4DE7-868C-1D6E54CEB9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8">
            <a:extLst>
              <a:ext uri="{FF2B5EF4-FFF2-40B4-BE49-F238E27FC236}">
                <a16:creationId xmlns:a16="http://schemas.microsoft.com/office/drawing/2014/main" id="{078F951B-01C7-427D-A2A4-30374DED58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CEB711-1802-4FD4-AC84-E64C57A721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5138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46">
            <a:extLst>
              <a:ext uri="{FF2B5EF4-FFF2-40B4-BE49-F238E27FC236}">
                <a16:creationId xmlns:a16="http://schemas.microsoft.com/office/drawing/2014/main" id="{D47B699D-7D91-4562-BDD3-C9B4CD275C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47">
            <a:extLst>
              <a:ext uri="{FF2B5EF4-FFF2-40B4-BE49-F238E27FC236}">
                <a16:creationId xmlns:a16="http://schemas.microsoft.com/office/drawing/2014/main" id="{48AA15AC-0CF9-4C15-BFC3-AB85490DAB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48">
            <a:extLst>
              <a:ext uri="{FF2B5EF4-FFF2-40B4-BE49-F238E27FC236}">
                <a16:creationId xmlns:a16="http://schemas.microsoft.com/office/drawing/2014/main" id="{DE336B41-29D7-4117-935C-E68F017411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E20100-C453-4C89-8490-2128919801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041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46">
            <a:extLst>
              <a:ext uri="{FF2B5EF4-FFF2-40B4-BE49-F238E27FC236}">
                <a16:creationId xmlns:a16="http://schemas.microsoft.com/office/drawing/2014/main" id="{2F0E8D59-9EB0-48FB-967E-C32458DD3F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47">
            <a:extLst>
              <a:ext uri="{FF2B5EF4-FFF2-40B4-BE49-F238E27FC236}">
                <a16:creationId xmlns:a16="http://schemas.microsoft.com/office/drawing/2014/main" id="{F77024DF-B3B8-4A35-BD77-EFF554A887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48">
            <a:extLst>
              <a:ext uri="{FF2B5EF4-FFF2-40B4-BE49-F238E27FC236}">
                <a16:creationId xmlns:a16="http://schemas.microsoft.com/office/drawing/2014/main" id="{DB9CC2DF-78DE-4BE5-9761-D1DD2F890F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570A92-2532-4B62-9813-0EE0ED2C9F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21047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46">
            <a:extLst>
              <a:ext uri="{FF2B5EF4-FFF2-40B4-BE49-F238E27FC236}">
                <a16:creationId xmlns:a16="http://schemas.microsoft.com/office/drawing/2014/main" id="{A7E56413-30FE-47FA-9096-D0D0E5C64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7">
            <a:extLst>
              <a:ext uri="{FF2B5EF4-FFF2-40B4-BE49-F238E27FC236}">
                <a16:creationId xmlns:a16="http://schemas.microsoft.com/office/drawing/2014/main" id="{F93098D5-9FD7-45C9-8B81-CF6ED2CFEF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48">
            <a:extLst>
              <a:ext uri="{FF2B5EF4-FFF2-40B4-BE49-F238E27FC236}">
                <a16:creationId xmlns:a16="http://schemas.microsoft.com/office/drawing/2014/main" id="{FBC0DA16-96A0-444E-AD23-1423725BB0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2F2BD5-9E4A-4BF1-A8ED-78086400AF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98128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46">
            <a:extLst>
              <a:ext uri="{FF2B5EF4-FFF2-40B4-BE49-F238E27FC236}">
                <a16:creationId xmlns:a16="http://schemas.microsoft.com/office/drawing/2014/main" id="{FC0F91EF-5023-43F9-9027-732F6F9EB5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7">
            <a:extLst>
              <a:ext uri="{FF2B5EF4-FFF2-40B4-BE49-F238E27FC236}">
                <a16:creationId xmlns:a16="http://schemas.microsoft.com/office/drawing/2014/main" id="{108AB7A7-D19D-4B51-B7D7-77D799728F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48">
            <a:extLst>
              <a:ext uri="{FF2B5EF4-FFF2-40B4-BE49-F238E27FC236}">
                <a16:creationId xmlns:a16="http://schemas.microsoft.com/office/drawing/2014/main" id="{8E4BEA5A-4890-4462-B8AF-829C2AA794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09059D-C495-4A8B-9190-FD917C9997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62482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46">
            <a:extLst>
              <a:ext uri="{FF2B5EF4-FFF2-40B4-BE49-F238E27FC236}">
                <a16:creationId xmlns:a16="http://schemas.microsoft.com/office/drawing/2014/main" id="{03E933CC-663D-45B4-9A99-EDAC53767B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47">
            <a:extLst>
              <a:ext uri="{FF2B5EF4-FFF2-40B4-BE49-F238E27FC236}">
                <a16:creationId xmlns:a16="http://schemas.microsoft.com/office/drawing/2014/main" id="{DD7DEC75-48AD-4682-891F-878D595C63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8">
            <a:extLst>
              <a:ext uri="{FF2B5EF4-FFF2-40B4-BE49-F238E27FC236}">
                <a16:creationId xmlns:a16="http://schemas.microsoft.com/office/drawing/2014/main" id="{7AF128FE-1869-44D0-8194-9B03324A77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5E301D-EE4D-4649-8A3C-5055C98616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9672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350" y="76200"/>
            <a:ext cx="16954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"/>
            <a:ext cx="49339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46">
            <a:extLst>
              <a:ext uri="{FF2B5EF4-FFF2-40B4-BE49-F238E27FC236}">
                <a16:creationId xmlns:a16="http://schemas.microsoft.com/office/drawing/2014/main" id="{DB72498D-6099-4C68-89F5-09E3FBAB6B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47">
            <a:extLst>
              <a:ext uri="{FF2B5EF4-FFF2-40B4-BE49-F238E27FC236}">
                <a16:creationId xmlns:a16="http://schemas.microsoft.com/office/drawing/2014/main" id="{8841E93B-60E3-4E97-8C49-5658BA1CB0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8">
            <a:extLst>
              <a:ext uri="{FF2B5EF4-FFF2-40B4-BE49-F238E27FC236}">
                <a16:creationId xmlns:a16="http://schemas.microsoft.com/office/drawing/2014/main" id="{0D9868FF-6CB3-41A1-9525-29E4522293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1A8426-B173-4EB7-B3DE-A7132C0F69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51112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67818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19200"/>
            <a:ext cx="6781800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3657600"/>
            <a:ext cx="6781800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46">
            <a:extLst>
              <a:ext uri="{FF2B5EF4-FFF2-40B4-BE49-F238E27FC236}">
                <a16:creationId xmlns:a16="http://schemas.microsoft.com/office/drawing/2014/main" id="{69F6CA08-F72A-4D53-B954-FA36B601C5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7">
            <a:extLst>
              <a:ext uri="{FF2B5EF4-FFF2-40B4-BE49-F238E27FC236}">
                <a16:creationId xmlns:a16="http://schemas.microsoft.com/office/drawing/2014/main" id="{2EBE2DC2-BEA9-4513-89B3-81BC81D4EA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48">
            <a:extLst>
              <a:ext uri="{FF2B5EF4-FFF2-40B4-BE49-F238E27FC236}">
                <a16:creationId xmlns:a16="http://schemas.microsoft.com/office/drawing/2014/main" id="{67BB1924-4A5E-4DEB-A875-A1E6E57875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B3A072-A0D1-4526-90B8-FCA254BC04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9103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67818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43000" y="1219200"/>
            <a:ext cx="67818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1046">
            <a:extLst>
              <a:ext uri="{FF2B5EF4-FFF2-40B4-BE49-F238E27FC236}">
                <a16:creationId xmlns:a16="http://schemas.microsoft.com/office/drawing/2014/main" id="{8D72CB81-40BE-435D-8A10-8C063C7792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47">
            <a:extLst>
              <a:ext uri="{FF2B5EF4-FFF2-40B4-BE49-F238E27FC236}">
                <a16:creationId xmlns:a16="http://schemas.microsoft.com/office/drawing/2014/main" id="{6122353D-539C-46F9-A58D-54570A518D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8">
            <a:extLst>
              <a:ext uri="{FF2B5EF4-FFF2-40B4-BE49-F238E27FC236}">
                <a16:creationId xmlns:a16="http://schemas.microsoft.com/office/drawing/2014/main" id="{23BF84FC-0EC0-4B84-A394-88B20BE454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08EFE3-1CEE-47C9-8794-BA346F805C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46095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67818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43000" y="1219200"/>
            <a:ext cx="67818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1046">
            <a:extLst>
              <a:ext uri="{FF2B5EF4-FFF2-40B4-BE49-F238E27FC236}">
                <a16:creationId xmlns:a16="http://schemas.microsoft.com/office/drawing/2014/main" id="{99B1D8E0-F1C7-4137-890A-DAB2AA57AB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47">
            <a:extLst>
              <a:ext uri="{FF2B5EF4-FFF2-40B4-BE49-F238E27FC236}">
                <a16:creationId xmlns:a16="http://schemas.microsoft.com/office/drawing/2014/main" id="{B2D02402-6021-48BA-85B7-AC14A47439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8">
            <a:extLst>
              <a:ext uri="{FF2B5EF4-FFF2-40B4-BE49-F238E27FC236}">
                <a16:creationId xmlns:a16="http://schemas.microsoft.com/office/drawing/2014/main" id="{C0C1228A-999E-4D7F-9A9B-FDD4FC7CE2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B9DD63-FD49-469E-B814-B524508C5C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00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46">
            <a:extLst>
              <a:ext uri="{FF2B5EF4-FFF2-40B4-BE49-F238E27FC236}">
                <a16:creationId xmlns:a16="http://schemas.microsoft.com/office/drawing/2014/main" id="{5637B276-096A-4260-80F4-5AF222B79D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47">
            <a:extLst>
              <a:ext uri="{FF2B5EF4-FFF2-40B4-BE49-F238E27FC236}">
                <a16:creationId xmlns:a16="http://schemas.microsoft.com/office/drawing/2014/main" id="{E1E49C2B-1E3F-462C-995E-E98D4CBB29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8">
            <a:extLst>
              <a:ext uri="{FF2B5EF4-FFF2-40B4-BE49-F238E27FC236}">
                <a16:creationId xmlns:a16="http://schemas.microsoft.com/office/drawing/2014/main" id="{463BDC21-1095-4C79-9362-AD58C823FA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F9A73E-4D97-45A4-9ABB-F32C9D0760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433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219200"/>
            <a:ext cx="3314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3314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46">
            <a:extLst>
              <a:ext uri="{FF2B5EF4-FFF2-40B4-BE49-F238E27FC236}">
                <a16:creationId xmlns:a16="http://schemas.microsoft.com/office/drawing/2014/main" id="{CB1CC683-DE66-4F65-AAE1-B11EA93FA4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7">
            <a:extLst>
              <a:ext uri="{FF2B5EF4-FFF2-40B4-BE49-F238E27FC236}">
                <a16:creationId xmlns:a16="http://schemas.microsoft.com/office/drawing/2014/main" id="{9FB92A95-FDF9-47E4-84BF-A9164651F0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48">
            <a:extLst>
              <a:ext uri="{FF2B5EF4-FFF2-40B4-BE49-F238E27FC236}">
                <a16:creationId xmlns:a16="http://schemas.microsoft.com/office/drawing/2014/main" id="{F617700B-417B-4031-966A-5B637027FD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3DF8F4-F883-4853-AF1F-7935B655F4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77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46">
            <a:extLst>
              <a:ext uri="{FF2B5EF4-FFF2-40B4-BE49-F238E27FC236}">
                <a16:creationId xmlns:a16="http://schemas.microsoft.com/office/drawing/2014/main" id="{EAFF49BA-F8AE-480F-91EA-8B5E641CE3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47">
            <a:extLst>
              <a:ext uri="{FF2B5EF4-FFF2-40B4-BE49-F238E27FC236}">
                <a16:creationId xmlns:a16="http://schemas.microsoft.com/office/drawing/2014/main" id="{9C749876-7CB1-419B-8C55-8F99FAE6F3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48">
            <a:extLst>
              <a:ext uri="{FF2B5EF4-FFF2-40B4-BE49-F238E27FC236}">
                <a16:creationId xmlns:a16="http://schemas.microsoft.com/office/drawing/2014/main" id="{4838F6D4-0874-4F3B-AF5D-D06F399978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3C6C8C-7E58-4A09-A647-E6D415C773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78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46">
            <a:extLst>
              <a:ext uri="{FF2B5EF4-FFF2-40B4-BE49-F238E27FC236}">
                <a16:creationId xmlns:a16="http://schemas.microsoft.com/office/drawing/2014/main" id="{0138CAC8-712F-4DAF-A0BB-0345E8021A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47">
            <a:extLst>
              <a:ext uri="{FF2B5EF4-FFF2-40B4-BE49-F238E27FC236}">
                <a16:creationId xmlns:a16="http://schemas.microsoft.com/office/drawing/2014/main" id="{4079D955-014A-4E23-92DD-B7F4439FB3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48">
            <a:extLst>
              <a:ext uri="{FF2B5EF4-FFF2-40B4-BE49-F238E27FC236}">
                <a16:creationId xmlns:a16="http://schemas.microsoft.com/office/drawing/2014/main" id="{886DD179-57A6-4B4A-A394-26BDA951C3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81ACA-72F4-47F3-BF47-B59F21652F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6148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46">
            <a:extLst>
              <a:ext uri="{FF2B5EF4-FFF2-40B4-BE49-F238E27FC236}">
                <a16:creationId xmlns:a16="http://schemas.microsoft.com/office/drawing/2014/main" id="{FC43805F-5ACE-47F8-924C-912BB87734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47">
            <a:extLst>
              <a:ext uri="{FF2B5EF4-FFF2-40B4-BE49-F238E27FC236}">
                <a16:creationId xmlns:a16="http://schemas.microsoft.com/office/drawing/2014/main" id="{F47AED34-19EB-4B9E-A12B-6436B0A2D8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48">
            <a:extLst>
              <a:ext uri="{FF2B5EF4-FFF2-40B4-BE49-F238E27FC236}">
                <a16:creationId xmlns:a16="http://schemas.microsoft.com/office/drawing/2014/main" id="{7A2A2368-23E5-4996-810C-60BEFE3492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4D1E3-2FC5-42CF-A185-C7155A5E15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013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46">
            <a:extLst>
              <a:ext uri="{FF2B5EF4-FFF2-40B4-BE49-F238E27FC236}">
                <a16:creationId xmlns:a16="http://schemas.microsoft.com/office/drawing/2014/main" id="{CC171F45-7D1E-4E3B-B8C2-54D3942A48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7">
            <a:extLst>
              <a:ext uri="{FF2B5EF4-FFF2-40B4-BE49-F238E27FC236}">
                <a16:creationId xmlns:a16="http://schemas.microsoft.com/office/drawing/2014/main" id="{BDD35EBA-E332-4051-9B9D-8C41F0E889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48">
            <a:extLst>
              <a:ext uri="{FF2B5EF4-FFF2-40B4-BE49-F238E27FC236}">
                <a16:creationId xmlns:a16="http://schemas.microsoft.com/office/drawing/2014/main" id="{7D44DB40-8F25-411C-987B-AEF5FC636B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C1D505-A601-42FF-8792-884F4731BD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153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46">
            <a:extLst>
              <a:ext uri="{FF2B5EF4-FFF2-40B4-BE49-F238E27FC236}">
                <a16:creationId xmlns:a16="http://schemas.microsoft.com/office/drawing/2014/main" id="{9E3994B6-9694-4BCC-A18F-42D24CB3AC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7">
            <a:extLst>
              <a:ext uri="{FF2B5EF4-FFF2-40B4-BE49-F238E27FC236}">
                <a16:creationId xmlns:a16="http://schemas.microsoft.com/office/drawing/2014/main" id="{1DC5F29B-8C95-42E9-85BD-77A5C8B723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48">
            <a:extLst>
              <a:ext uri="{FF2B5EF4-FFF2-40B4-BE49-F238E27FC236}">
                <a16:creationId xmlns:a16="http://schemas.microsoft.com/office/drawing/2014/main" id="{DC595B06-9EB2-4469-9461-57FCBE2D1B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32DB2-9507-4DA2-A99D-31CB3F9A27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E1F4FF"/>
            </a:gs>
            <a:gs pos="100000">
              <a:srgbClr val="9DAAB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DFD04BD7-235F-4D51-BE5C-CFD97B1203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6781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033255F6-9D1B-4B34-BAD0-7BED88AD75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19200"/>
            <a:ext cx="6781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6886" name="Rectangle 1046">
            <a:extLst>
              <a:ext uri="{FF2B5EF4-FFF2-40B4-BE49-F238E27FC236}">
                <a16:creationId xmlns:a16="http://schemas.microsoft.com/office/drawing/2014/main" id="{A45F9339-BF4A-48B0-B6A1-63C03A34D15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FontTx/>
              <a:buNone/>
              <a:defRPr kumimoji="1" sz="14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87" name="Rectangle 1047">
            <a:extLst>
              <a:ext uri="{FF2B5EF4-FFF2-40B4-BE49-F238E27FC236}">
                <a16:creationId xmlns:a16="http://schemas.microsoft.com/office/drawing/2014/main" id="{4A9BC725-6D0E-4265-B302-95DB8ADF052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FontTx/>
              <a:buNone/>
              <a:defRPr kumimoji="1" sz="14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88" name="Rectangle 1048">
            <a:extLst>
              <a:ext uri="{FF2B5EF4-FFF2-40B4-BE49-F238E27FC236}">
                <a16:creationId xmlns:a16="http://schemas.microsoft.com/office/drawing/2014/main" id="{277DCB4E-90F8-4DF5-BE55-66F5BC2659A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4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4B15F4DA-3F9A-4EFE-8C8B-D480560813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99" r:id="rId1"/>
    <p:sldLayoutId id="2147486973" r:id="rId2"/>
    <p:sldLayoutId id="2147486974" r:id="rId3"/>
    <p:sldLayoutId id="2147486975" r:id="rId4"/>
    <p:sldLayoutId id="2147486976" r:id="rId5"/>
    <p:sldLayoutId id="2147486977" r:id="rId6"/>
    <p:sldLayoutId id="2147486978" r:id="rId7"/>
    <p:sldLayoutId id="2147486979" r:id="rId8"/>
    <p:sldLayoutId id="2147486980" r:id="rId9"/>
    <p:sldLayoutId id="2147486981" r:id="rId10"/>
    <p:sldLayoutId id="2147486982" r:id="rId11"/>
    <p:sldLayoutId id="2147486983" r:id="rId12"/>
    <p:sldLayoutId id="2147486984" r:id="rId13"/>
    <p:sldLayoutId id="2147486985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E1F4FF"/>
            </a:gs>
            <a:gs pos="100000">
              <a:srgbClr val="9DAAB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>
            <a:extLst>
              <a:ext uri="{FF2B5EF4-FFF2-40B4-BE49-F238E27FC236}">
                <a16:creationId xmlns:a16="http://schemas.microsoft.com/office/drawing/2014/main" id="{6A28E010-9942-4B75-8D55-B23871249B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6781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1267" name="Rectangle 1027">
            <a:extLst>
              <a:ext uri="{FF2B5EF4-FFF2-40B4-BE49-F238E27FC236}">
                <a16:creationId xmlns:a16="http://schemas.microsoft.com/office/drawing/2014/main" id="{006379B1-9333-41BD-8189-0E2E031D05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19200"/>
            <a:ext cx="6781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6886" name="Rectangle 1046">
            <a:extLst>
              <a:ext uri="{FF2B5EF4-FFF2-40B4-BE49-F238E27FC236}">
                <a16:creationId xmlns:a16="http://schemas.microsoft.com/office/drawing/2014/main" id="{A45F9339-BF4A-48B0-B6A1-63C03A34D15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FontTx/>
              <a:buNone/>
              <a:defRPr kumimoji="1" sz="14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87" name="Rectangle 1047">
            <a:extLst>
              <a:ext uri="{FF2B5EF4-FFF2-40B4-BE49-F238E27FC236}">
                <a16:creationId xmlns:a16="http://schemas.microsoft.com/office/drawing/2014/main" id="{4A9BC725-6D0E-4265-B302-95DB8ADF052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FontTx/>
              <a:buNone/>
              <a:defRPr kumimoji="1" sz="14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88" name="Rectangle 1048">
            <a:extLst>
              <a:ext uri="{FF2B5EF4-FFF2-40B4-BE49-F238E27FC236}">
                <a16:creationId xmlns:a16="http://schemas.microsoft.com/office/drawing/2014/main" id="{277DCB4E-90F8-4DF5-BE55-66F5BC2659A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4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73A3286F-0904-4C08-BD32-1BEA0CA292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00" r:id="rId1"/>
    <p:sldLayoutId id="2147486986" r:id="rId2"/>
    <p:sldLayoutId id="2147486987" r:id="rId3"/>
    <p:sldLayoutId id="2147486988" r:id="rId4"/>
    <p:sldLayoutId id="2147486989" r:id="rId5"/>
    <p:sldLayoutId id="2147486990" r:id="rId6"/>
    <p:sldLayoutId id="2147486991" r:id="rId7"/>
    <p:sldLayoutId id="2147486992" r:id="rId8"/>
    <p:sldLayoutId id="2147486993" r:id="rId9"/>
    <p:sldLayoutId id="2147486994" r:id="rId10"/>
    <p:sldLayoutId id="2147486995" r:id="rId11"/>
    <p:sldLayoutId id="2147486996" r:id="rId12"/>
    <p:sldLayoutId id="2147486997" r:id="rId13"/>
    <p:sldLayoutId id="214748699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B2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0AE13BB-B05B-4DBD-873C-A4FFF436087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862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sz="5400" b="1"/>
              <a:t>City of Bell Gardens</a:t>
            </a:r>
          </a:p>
        </p:txBody>
      </p:sp>
      <p:sp>
        <p:nvSpPr>
          <p:cNvPr id="16387" name="Text Box 4">
            <a:extLst>
              <a:ext uri="{FF2B5EF4-FFF2-40B4-BE49-F238E27FC236}">
                <a16:creationId xmlns:a16="http://schemas.microsoft.com/office/drawing/2014/main" id="{927D1D25-EF02-461D-9D52-1F123AD04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2578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8" name="Text Box 5">
            <a:extLst>
              <a:ext uri="{FF2B5EF4-FFF2-40B4-BE49-F238E27FC236}">
                <a16:creationId xmlns:a16="http://schemas.microsoft.com/office/drawing/2014/main" id="{06419770-13B7-4855-BDAB-54F6E28EB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154613"/>
            <a:ext cx="61722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200" dirty="0">
                <a:solidFill>
                  <a:schemeClr val="tx1"/>
                </a:solidFill>
              </a:rPr>
              <a:t>Budget Presentation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200" dirty="0">
                <a:solidFill>
                  <a:schemeClr val="tx1"/>
                </a:solidFill>
              </a:rPr>
              <a:t>Fiscal Year 2024 – 2025</a:t>
            </a:r>
          </a:p>
        </p:txBody>
      </p:sp>
      <p:pic>
        <p:nvPicPr>
          <p:cNvPr id="16389" name="Picture 7">
            <a:extLst>
              <a:ext uri="{FF2B5EF4-FFF2-40B4-BE49-F238E27FC236}">
                <a16:creationId xmlns:a16="http://schemas.microsoft.com/office/drawing/2014/main" id="{1E8C5390-0364-4810-853B-C64E4C610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15925"/>
            <a:ext cx="35814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514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8">
            <a:extLst>
              <a:ext uri="{FF2B5EF4-FFF2-40B4-BE49-F238E27FC236}">
                <a16:creationId xmlns:a16="http://schemas.microsoft.com/office/drawing/2014/main" id="{CBF1D485-EE3F-4DC0-9AE3-3129B9B24E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54000"/>
            <a:ext cx="9144000" cy="317500"/>
          </a:xfrm>
        </p:spPr>
        <p:txBody>
          <a:bodyPr/>
          <a:lstStyle/>
          <a:p>
            <a:pPr algn="ctr" eaLnBrk="1" hangingPunct="1"/>
            <a:r>
              <a:rPr lang="en-US" altLang="en-US" sz="2800" b="1" dirty="0"/>
              <a:t>General Fund Revenue Summary</a:t>
            </a:r>
          </a:p>
        </p:txBody>
      </p:sp>
      <p:sp>
        <p:nvSpPr>
          <p:cNvPr id="46180" name="Slide Number Placeholder 6">
            <a:extLst>
              <a:ext uri="{FF2B5EF4-FFF2-40B4-BE49-F238E27FC236}">
                <a16:creationId xmlns:a16="http://schemas.microsoft.com/office/drawing/2014/main" id="{EA769CC7-EFC3-49F0-A22A-D66CE424D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8B4EC5B-11C4-4B26-BD79-8EA0FFBF131A}" type="slidenum"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FBA472C-DCBA-470A-AC7C-9A0CE36DB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8589" name="Line 397">
            <a:extLst>
              <a:ext uri="{FF2B5EF4-FFF2-40B4-BE49-F238E27FC236}">
                <a16:creationId xmlns:a16="http://schemas.microsoft.com/office/drawing/2014/main" id="{5CA27B3B-41DD-4022-891C-ADA2F529C55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graphicFrame>
        <p:nvGraphicFramePr>
          <p:cNvPr id="12" name="Group 454">
            <a:extLst>
              <a:ext uri="{FF2B5EF4-FFF2-40B4-BE49-F238E27FC236}">
                <a16:creationId xmlns:a16="http://schemas.microsoft.com/office/drawing/2014/main" id="{4A41A553-4C39-4FA6-B23B-CA8C40CEE7E3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381000" y="549472"/>
          <a:ext cx="7924801" cy="5796705"/>
        </p:xfrm>
        <a:graphic>
          <a:graphicData uri="http://schemas.openxmlformats.org/drawingml/2006/table">
            <a:tbl>
              <a:tblPr/>
              <a:tblGrid>
                <a:gridCol w="3236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4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4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63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aramond" pitchFamily="18" charset="0"/>
                        </a:rPr>
                        <a:t>Revenue Source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aramond" pitchFamily="18" charset="0"/>
                        </a:rPr>
                        <a:t>FY 23-24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aramond" pitchFamily="18" charset="0"/>
                        </a:rPr>
                        <a:t>Adopted ($)</a:t>
                      </a:r>
                    </a:p>
                  </a:txBody>
                  <a:tcPr marL="91437" marR="91437" marT="45727" marB="45727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</a:rPr>
                        <a:t>FY 24-25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</a:rPr>
                        <a:t>Proposed ($)</a:t>
                      </a:r>
                    </a:p>
                  </a:txBody>
                  <a:tcPr marL="91437" marR="91437" marT="45727" marB="45727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aramond" pitchFamily="18" charset="0"/>
                        </a:rPr>
                        <a:t>Increase/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aramond" pitchFamily="18" charset="0"/>
                        </a:rPr>
                        <a:t>(Decrease) ($)</a:t>
                      </a:r>
                    </a:p>
                  </a:txBody>
                  <a:tcPr marL="91437" marR="91437" marT="45727" marB="45727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Bicycle Casino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17,952,000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19,836,000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1,884,000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In Lieu Motor Vehicle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5,500,000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5,665,000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165,000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Property Leases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4,752,000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4,910,043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158,043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Sales &amp; Use Tax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3,778,000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4,010,213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232,213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207946956"/>
                  </a:ext>
                </a:extLst>
              </a:tr>
              <a:tr h="278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Measure A-Add on Tax (.75%) 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3,582,000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3,762,002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180,002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Property Taxes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1,722,000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1,782,472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60,472 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Charges for Services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1,030,000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1,201,406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171,406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Franchise Fees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910,000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950,000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40,000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Hotel Visitor Tax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650,000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700,000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50,000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Loan Repayments (ROPS)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748,000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770,565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22,565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2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Rental Registry Fees 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-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650,000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650,000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2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Fines and Forfeitures 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480,000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500,000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20,000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8974841"/>
                  </a:ext>
                </a:extLst>
              </a:tr>
              <a:tr h="242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Transfer – In 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396,000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407,400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11,400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12056320"/>
                  </a:ext>
                </a:extLst>
              </a:tr>
              <a:tr h="3965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COPS Hiring/Measure H/Tobacco Grant/Post </a:t>
                      </a:r>
                      <a:r>
                        <a:rPr kumimoji="0" lang="en-US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Reimb</a:t>
                      </a: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/LA Impact 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214,000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97,850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(116,150)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902768699"/>
                  </a:ext>
                </a:extLst>
              </a:tr>
              <a:tr h="264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Interest Income 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375,000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600,000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225,000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70041864"/>
                  </a:ext>
                </a:extLst>
              </a:tr>
              <a:tr h="264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JPIA Insurance Reimbursement 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110,000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113,300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3,300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386085572"/>
                  </a:ext>
                </a:extLst>
              </a:tr>
              <a:tr h="264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Other Revenues 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85,000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200,000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115,000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230525049"/>
                  </a:ext>
                </a:extLst>
              </a:tr>
              <a:tr h="264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Passport &amp; Photo Frees 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75,000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80,000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5,000 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55291032"/>
                  </a:ext>
                </a:extLst>
              </a:tr>
              <a:tr h="264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Food Program 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80,000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-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(80,000)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5F0FF"/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072177995"/>
                  </a:ext>
                </a:extLst>
              </a:tr>
              <a:tr h="264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aramond" pitchFamily="18" charset="0"/>
                        </a:rPr>
                        <a:t>Total Revenue 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aramond" pitchFamily="18" charset="0"/>
                        </a:rPr>
                        <a:t>$42,439,000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aramond" pitchFamily="18" charset="0"/>
                        </a:rPr>
                        <a:t>$46,236,251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aramond" pitchFamily="18" charset="0"/>
                        </a:rPr>
                        <a:t>$3,797,251</a:t>
                      </a:r>
                    </a:p>
                  </a:txBody>
                  <a:tcPr marL="91437" marR="91437" marT="45727" marB="45727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83978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4">
            <a:extLst>
              <a:ext uri="{FF2B5EF4-FFF2-40B4-BE49-F238E27FC236}">
                <a16:creationId xmlns:a16="http://schemas.microsoft.com/office/drawing/2014/main" id="{C6EA363F-F158-49EE-A5BE-47D28B0FD4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62050" y="249238"/>
            <a:ext cx="6781800" cy="581025"/>
          </a:xfrm>
        </p:spPr>
        <p:txBody>
          <a:bodyPr/>
          <a:lstStyle/>
          <a:p>
            <a:pPr algn="ctr"/>
            <a:r>
              <a:rPr lang="en-US" altLang="en-US" sz="2800" b="1" dirty="0"/>
              <a:t>General Fund Revenue Composition</a:t>
            </a:r>
          </a:p>
        </p:txBody>
      </p:sp>
      <p:graphicFrame>
        <p:nvGraphicFramePr>
          <p:cNvPr id="48131" name="Content Placeholder 20">
            <a:extLst>
              <a:ext uri="{FF2B5EF4-FFF2-40B4-BE49-F238E27FC236}">
                <a16:creationId xmlns:a16="http://schemas.microsoft.com/office/drawing/2014/main" id="{5330ACDD-4B13-43FB-97A6-58C1E892AB8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-457200" y="990600"/>
          <a:ext cx="6235700" cy="532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6242845" imgH="5334462" progId="Excel.Chart.8">
                  <p:embed/>
                </p:oleObj>
              </mc:Choice>
              <mc:Fallback>
                <p:oleObj name="Chart" r:id="rId3" imgW="6242845" imgH="5334462" progId="Excel.Chart.8">
                  <p:embed/>
                  <p:pic>
                    <p:nvPicPr>
                      <p:cNvPr id="48131" name="Content Placeholder 20">
                        <a:extLst>
                          <a:ext uri="{FF2B5EF4-FFF2-40B4-BE49-F238E27FC236}">
                            <a16:creationId xmlns:a16="http://schemas.microsoft.com/office/drawing/2014/main" id="{5330ACDD-4B13-43FB-97A6-58C1E892AB8F}"/>
                          </a:ext>
                        </a:extLst>
                      </p:cNvPr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57200" y="990600"/>
                        <a:ext cx="6235700" cy="532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2" name="Slide Number Placeholder 5">
            <a:extLst>
              <a:ext uri="{FF2B5EF4-FFF2-40B4-BE49-F238E27FC236}">
                <a16:creationId xmlns:a16="http://schemas.microsoft.com/office/drawing/2014/main" id="{341B4B21-63CB-48F0-9B29-5666F35D8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ACFBFF2-542E-412C-9C75-62CD445618D0}" type="slidenum"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3" name="PyramidChart 1;Master;1;0.15;3">
            <a:extLst>
              <a:ext uri="{FF2B5EF4-FFF2-40B4-BE49-F238E27FC236}">
                <a16:creationId xmlns:a16="http://schemas.microsoft.com/office/drawing/2014/main" id="{8328A985-CA9A-477A-8750-495A65458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1981200"/>
            <a:ext cx="6723063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AutoShape 7">
            <a:extLst>
              <a:ext uri="{FF2B5EF4-FFF2-40B4-BE49-F238E27FC236}">
                <a16:creationId xmlns:a16="http://schemas.microsoft.com/office/drawing/2014/main" id="{8CF92557-D705-4F0E-BC0C-049AD1FD28A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578350" y="2143125"/>
            <a:ext cx="0" cy="0"/>
          </a:xfrm>
          <a:prstGeom prst="rtTriangl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6000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dirty="0">
              <a:cs typeface="+mn-cs"/>
            </a:endParaRPr>
          </a:p>
        </p:txBody>
      </p:sp>
      <p:sp>
        <p:nvSpPr>
          <p:cNvPr id="48135" name="PyramidChart 2;Master;1;0.15;3">
            <a:extLst>
              <a:ext uri="{FF2B5EF4-FFF2-40B4-BE49-F238E27FC236}">
                <a16:creationId xmlns:a16="http://schemas.microsoft.com/office/drawing/2014/main" id="{3F6FD731-0050-44FD-A7F7-9ABB7E30F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057400"/>
            <a:ext cx="6723063" cy="395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AutoShape 11">
            <a:extLst>
              <a:ext uri="{FF2B5EF4-FFF2-40B4-BE49-F238E27FC236}">
                <a16:creationId xmlns:a16="http://schemas.microsoft.com/office/drawing/2014/main" id="{F0922392-E400-49F7-9BBE-85CA42CEBC5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578350" y="2143125"/>
            <a:ext cx="0" cy="0"/>
          </a:xfrm>
          <a:prstGeom prst="rtTriangl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6000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dirty="0">
              <a:cs typeface="+mn-cs"/>
            </a:endParaRPr>
          </a:p>
        </p:txBody>
      </p:sp>
      <p:sp>
        <p:nvSpPr>
          <p:cNvPr id="48137" name="Line 57">
            <a:extLst>
              <a:ext uri="{FF2B5EF4-FFF2-40B4-BE49-F238E27FC236}">
                <a16:creationId xmlns:a16="http://schemas.microsoft.com/office/drawing/2014/main" id="{A41C21D8-D933-4FF1-88B8-420A105AADB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823913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CCEEAD81-611D-436A-B498-37C1D12ABFDD}"/>
              </a:ext>
            </a:extLst>
          </p:cNvPr>
          <p:cNvGraphicFramePr>
            <a:graphicFrameLocks/>
          </p:cNvGraphicFramePr>
          <p:nvPr/>
        </p:nvGraphicFramePr>
        <p:xfrm>
          <a:off x="609600" y="1060452"/>
          <a:ext cx="7772400" cy="5257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77358553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>
            <a:extLst>
              <a:ext uri="{FF2B5EF4-FFF2-40B4-BE49-F238E27FC236}">
                <a16:creationId xmlns:a16="http://schemas.microsoft.com/office/drawing/2014/main" id="{5DDE44B9-CC86-42C9-BD23-94BC577F4B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47650"/>
            <a:ext cx="6781800" cy="685800"/>
          </a:xfrm>
        </p:spPr>
        <p:txBody>
          <a:bodyPr/>
          <a:lstStyle/>
          <a:p>
            <a:pPr algn="ctr" eaLnBrk="1" hangingPunct="1"/>
            <a:r>
              <a:rPr kumimoji="1" lang="en-US" altLang="en-US" sz="3200" b="1" dirty="0">
                <a:solidFill>
                  <a:schemeClr val="tx1"/>
                </a:solidFill>
              </a:rPr>
              <a:t> Casino Revenues</a:t>
            </a:r>
            <a:br>
              <a:rPr kumimoji="1" lang="en-US" altLang="en-US" sz="3200" b="1" dirty="0">
                <a:solidFill>
                  <a:schemeClr val="tx1"/>
                </a:solidFill>
              </a:rPr>
            </a:br>
            <a:r>
              <a:rPr kumimoji="1" lang="en-US" altLang="en-US" sz="2400" b="1" dirty="0">
                <a:solidFill>
                  <a:schemeClr val="tx1"/>
                </a:solidFill>
              </a:rPr>
              <a:t>2012 - 2025</a:t>
            </a:r>
          </a:p>
        </p:txBody>
      </p:sp>
      <p:sp>
        <p:nvSpPr>
          <p:cNvPr id="2054" name="Slide Number Placeholder 5">
            <a:extLst>
              <a:ext uri="{FF2B5EF4-FFF2-40B4-BE49-F238E27FC236}">
                <a16:creationId xmlns:a16="http://schemas.microsoft.com/office/drawing/2014/main" id="{7C9F575F-A73A-4FC3-A213-F25FCE10C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53BE12-B15C-4E87-A8B4-1EA528226787}" type="slidenum"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0118" name="Line 6">
            <a:extLst>
              <a:ext uri="{FF2B5EF4-FFF2-40B4-BE49-F238E27FC236}">
                <a16:creationId xmlns:a16="http://schemas.microsoft.com/office/drawing/2014/main" id="{2874985B-7612-405D-A104-BE6CD1408D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" y="977900"/>
            <a:ext cx="906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55D96BF-0964-4833-899F-886F94F68186}"/>
              </a:ext>
            </a:extLst>
          </p:cNvPr>
          <p:cNvGraphicFramePr>
            <a:graphicFrameLocks/>
          </p:cNvGraphicFramePr>
          <p:nvPr/>
        </p:nvGraphicFramePr>
        <p:xfrm>
          <a:off x="228600" y="1022352"/>
          <a:ext cx="8534400" cy="5587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04203627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B2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8">
            <a:extLst>
              <a:ext uri="{FF2B5EF4-FFF2-40B4-BE49-F238E27FC236}">
                <a16:creationId xmlns:a16="http://schemas.microsoft.com/office/drawing/2014/main" id="{2B85EC35-59E0-4D23-BBBD-66E716A892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838200"/>
          </a:xfrm>
        </p:spPr>
        <p:txBody>
          <a:bodyPr/>
          <a:lstStyle/>
          <a:p>
            <a:pPr algn="ctr" eaLnBrk="1" hangingPunct="1"/>
            <a:r>
              <a:rPr lang="en-US" altLang="en-US" sz="4400" b="1"/>
              <a:t>General Fund Budget</a:t>
            </a:r>
          </a:p>
        </p:txBody>
      </p:sp>
      <p:sp>
        <p:nvSpPr>
          <p:cNvPr id="53251" name="Rectangle 31">
            <a:extLst>
              <a:ext uri="{FF2B5EF4-FFF2-40B4-BE49-F238E27FC236}">
                <a16:creationId xmlns:a16="http://schemas.microsoft.com/office/drawing/2014/main" id="{C5ED5078-5AFC-42F6-AAB6-093D5B0140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7924800" cy="5257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 b="1" dirty="0"/>
          </a:p>
          <a:p>
            <a:pPr marL="0" indent="0" algn="ctr" eaLnBrk="1" hangingPunct="1">
              <a:buFontTx/>
              <a:buNone/>
            </a:pPr>
            <a:r>
              <a:rPr lang="en-US" altLang="en-US" sz="5400" dirty="0"/>
              <a:t>EXPENDITURES</a:t>
            </a:r>
          </a:p>
          <a:p>
            <a:pPr marL="0" indent="0" algn="ctr" eaLnBrk="1" hangingPunct="1">
              <a:buFontTx/>
              <a:buNone/>
            </a:pPr>
            <a:endParaRPr lang="en-US" altLang="en-US" sz="4400" dirty="0"/>
          </a:p>
          <a:p>
            <a:pPr marL="0" indent="0" algn="ctr" eaLnBrk="1" hangingPunct="1">
              <a:buFontTx/>
              <a:buNone/>
            </a:pPr>
            <a:r>
              <a:rPr lang="en-US" altLang="en-US" sz="4400" dirty="0"/>
              <a:t>July 1</a:t>
            </a:r>
            <a:r>
              <a:rPr lang="en-US" altLang="en-US" sz="4400"/>
              <a:t>, 2024 </a:t>
            </a:r>
            <a:r>
              <a:rPr lang="en-US" altLang="en-US" sz="4400" dirty="0"/>
              <a:t>– June 30</a:t>
            </a:r>
            <a:r>
              <a:rPr lang="en-US" altLang="en-US" sz="4400"/>
              <a:t>, 2025</a:t>
            </a:r>
            <a:endParaRPr lang="en-US" altLang="en-US" sz="4400" dirty="0"/>
          </a:p>
          <a:p>
            <a:pPr marL="0" indent="0" algn="ctr" eaLnBrk="1" hangingPunct="1">
              <a:buFontTx/>
              <a:buNone/>
            </a:pPr>
            <a:r>
              <a:rPr lang="en-US" altLang="en-US" sz="4400" dirty="0"/>
              <a:t>(FY2023-2024) </a:t>
            </a:r>
          </a:p>
        </p:txBody>
      </p:sp>
      <p:sp>
        <p:nvSpPr>
          <p:cNvPr id="53252" name="Slide Number Placeholder 5">
            <a:extLst>
              <a:ext uri="{FF2B5EF4-FFF2-40B4-BE49-F238E27FC236}">
                <a16:creationId xmlns:a16="http://schemas.microsoft.com/office/drawing/2014/main" id="{10824889-2DB1-4E7F-A213-5051BF8CB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DF5B359-1467-4315-8D57-24694438702B}" type="slidenum"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6" name="Line 32">
            <a:extLst>
              <a:ext uri="{FF2B5EF4-FFF2-40B4-BE49-F238E27FC236}">
                <a16:creationId xmlns:a16="http://schemas.microsoft.com/office/drawing/2014/main" id="{92DE635D-D647-4998-BC04-E2FF86BDE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2" name="Multiply 1">
            <a:extLst>
              <a:ext uri="{FF2B5EF4-FFF2-40B4-BE49-F238E27FC236}">
                <a16:creationId xmlns:a16="http://schemas.microsoft.com/office/drawing/2014/main" id="{1AB62B78-0168-4931-BB6D-994A0E24A900}"/>
              </a:ext>
            </a:extLst>
          </p:cNvPr>
          <p:cNvSpPr/>
          <p:nvPr/>
        </p:nvSpPr>
        <p:spPr bwMode="auto">
          <a:xfrm>
            <a:off x="2209800" y="2667000"/>
            <a:ext cx="914400" cy="914400"/>
          </a:xfrm>
          <a:prstGeom prst="mathMultiply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Multiply 2">
            <a:extLst>
              <a:ext uri="{FF2B5EF4-FFF2-40B4-BE49-F238E27FC236}">
                <a16:creationId xmlns:a16="http://schemas.microsoft.com/office/drawing/2014/main" id="{EABF162C-1618-4F30-AC5F-E51B7615D36A}"/>
              </a:ext>
            </a:extLst>
          </p:cNvPr>
          <p:cNvSpPr/>
          <p:nvPr/>
        </p:nvSpPr>
        <p:spPr bwMode="auto">
          <a:xfrm>
            <a:off x="1143000" y="1752600"/>
            <a:ext cx="6705600" cy="3962400"/>
          </a:xfrm>
          <a:prstGeom prst="mathMultiply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cxnSp>
        <p:nvCxnSpPr>
          <p:cNvPr id="53256" name="Straight Connector 5">
            <a:extLst>
              <a:ext uri="{FF2B5EF4-FFF2-40B4-BE49-F238E27FC236}">
                <a16:creationId xmlns:a16="http://schemas.microsoft.com/office/drawing/2014/main" id="{3B628DDA-BAFA-4CA9-9BF8-885BB7E7CBB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5800" y="1447800"/>
            <a:ext cx="6553200" cy="3200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A65BEC24-FC7E-4369-BE5B-7B6E7772BF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algn="ctr" eaLnBrk="1" hangingPunct="1"/>
            <a:r>
              <a:rPr lang="en-US" altLang="en-US" b="1" dirty="0"/>
              <a:t>General Fund Expenditures</a:t>
            </a:r>
          </a:p>
        </p:txBody>
      </p:sp>
      <p:graphicFrame>
        <p:nvGraphicFramePr>
          <p:cNvPr id="66195" name="Group 659">
            <a:extLst>
              <a:ext uri="{FF2B5EF4-FFF2-40B4-BE49-F238E27FC236}">
                <a16:creationId xmlns:a16="http://schemas.microsoft.com/office/drawing/2014/main" id="{D38890D4-8EF9-4955-9035-17704442DB83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26107059"/>
              </p:ext>
            </p:extLst>
          </p:nvPr>
        </p:nvGraphicFramePr>
        <p:xfrm>
          <a:off x="609600" y="1133475"/>
          <a:ext cx="7162799" cy="4589463"/>
        </p:xfrm>
        <a:graphic>
          <a:graphicData uri="http://schemas.openxmlformats.org/drawingml/2006/table">
            <a:tbl>
              <a:tblPr/>
              <a:tblGrid>
                <a:gridCol w="2620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7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9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40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Expenditure Type</a:t>
                      </a:r>
                    </a:p>
                  </a:txBody>
                  <a:tcPr marL="91437" marR="91437" marT="45714" marB="45714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FY 23-24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Adopted</a:t>
                      </a: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FY 24-25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Proposed</a:t>
                      </a: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FY 24-25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Change</a:t>
                      </a: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Personnel Services</a:t>
                      </a:r>
                    </a:p>
                  </a:txBody>
                  <a:tcPr marL="91437" marR="91437" marT="45714" marB="45714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5E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$27,185,400</a:t>
                      </a: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5E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$29,291,337</a:t>
                      </a: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5E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$2,105,937</a:t>
                      </a: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5E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Contractual Services</a:t>
                      </a:r>
                    </a:p>
                  </a:txBody>
                  <a:tcPr marL="91437" marR="91437" marT="45714" marB="45714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5E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10,011,891</a:t>
                      </a: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5E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11,300,885</a:t>
                      </a: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5E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1,288,994</a:t>
                      </a: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5E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Department Supplies</a:t>
                      </a:r>
                    </a:p>
                  </a:txBody>
                  <a:tcPr marL="91437" marR="91437" marT="45714" marB="45714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5E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1,036,350</a:t>
                      </a: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5E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1,100,300</a:t>
                      </a: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5E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63,950</a:t>
                      </a: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5E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Capital Outlay</a:t>
                      </a:r>
                    </a:p>
                  </a:txBody>
                  <a:tcPr marL="91437" marR="91437" marT="45714" marB="45714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5E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1,362,500</a:t>
                      </a: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5E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2,415,850</a:t>
                      </a: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5E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1,053,350</a:t>
                      </a: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5E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Debt Service</a:t>
                      </a:r>
                    </a:p>
                  </a:txBody>
                  <a:tcPr marL="91437" marR="91437" marT="45714" marB="45714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5E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610,464</a:t>
                      </a: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5E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610,465</a:t>
                      </a: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5E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5E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Transfer to other Funds</a:t>
                      </a:r>
                    </a:p>
                  </a:txBody>
                  <a:tcPr marL="91437" marR="91437" marT="45714" marB="45714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5E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2,263,121</a:t>
                      </a: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5E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2,563,121</a:t>
                      </a: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5E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300,000</a:t>
                      </a: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5E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Transfer to Reserves</a:t>
                      </a:r>
                    </a:p>
                  </a:txBody>
                  <a:tcPr marL="91437" marR="91437" marT="45714" marB="45714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5E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200,000</a:t>
                      </a: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5E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200,000</a:t>
                      </a: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5E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-</a:t>
                      </a: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5E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Vacancy Savings Rate</a:t>
                      </a:r>
                    </a:p>
                  </a:txBody>
                  <a:tcPr marL="91437" marR="91437" marT="45714" marB="45714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5E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(965,188)</a:t>
                      </a: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5E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(1,318,110)</a:t>
                      </a: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5E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(352,922)</a:t>
                      </a: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5E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Total Expenditures</a:t>
                      </a:r>
                    </a:p>
                  </a:txBody>
                  <a:tcPr marL="91437" marR="91437" marT="45714" marB="45714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$41,704,538</a:t>
                      </a: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$46,163,848</a:t>
                      </a: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$4,459,310</a:t>
                      </a: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5356" name="Slide Number Placeholder 5">
            <a:extLst>
              <a:ext uri="{FF2B5EF4-FFF2-40B4-BE49-F238E27FC236}">
                <a16:creationId xmlns:a16="http://schemas.microsoft.com/office/drawing/2014/main" id="{C6DE8C17-A09F-4CBD-9D92-23C42EB7B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FFB3BC6-E062-4944-9D4A-998DACE037DB}" type="slidenum"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644" name="Line 108">
            <a:extLst>
              <a:ext uri="{FF2B5EF4-FFF2-40B4-BE49-F238E27FC236}">
                <a16:creationId xmlns:a16="http://schemas.microsoft.com/office/drawing/2014/main" id="{718CC4F0-7157-401E-8D2A-FDBCFEF66BC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55358" name="TextBox 4">
            <a:extLst>
              <a:ext uri="{FF2B5EF4-FFF2-40B4-BE49-F238E27FC236}">
                <a16:creationId xmlns:a16="http://schemas.microsoft.com/office/drawing/2014/main" id="{80D85F22-96D7-47B8-8BFA-89AF8DFF6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23000"/>
            <a:ext cx="6553200" cy="338138"/>
          </a:xfrm>
          <a:prstGeom prst="rect">
            <a:avLst/>
          </a:prstGeom>
          <a:solidFill>
            <a:srgbClr val="81DE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n-US" altLang="en-US" sz="1600" dirty="0">
                <a:solidFill>
                  <a:schemeClr val="tx1"/>
                </a:solidFill>
              </a:rPr>
              <a:t>Personnel Services and Contractual Services make up </a:t>
            </a:r>
            <a:r>
              <a:rPr lang="en-US" altLang="en-US" sz="1600" i="1" dirty="0">
                <a:solidFill>
                  <a:schemeClr val="tx1"/>
                </a:solidFill>
              </a:rPr>
              <a:t>88% </a:t>
            </a:r>
            <a:r>
              <a:rPr lang="en-US" altLang="en-US" sz="1600" dirty="0">
                <a:solidFill>
                  <a:schemeClr val="tx1"/>
                </a:solidFill>
              </a:rPr>
              <a:t>of budget </a:t>
            </a:r>
          </a:p>
        </p:txBody>
      </p:sp>
    </p:spTree>
    <p:extLst>
      <p:ext uri="{BB962C8B-B14F-4D97-AF65-F5344CB8AC3E}">
        <p14:creationId xmlns:p14="http://schemas.microsoft.com/office/powerpoint/2010/main" val="2775242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>
            <a:extLst>
              <a:ext uri="{FF2B5EF4-FFF2-40B4-BE49-F238E27FC236}">
                <a16:creationId xmlns:a16="http://schemas.microsoft.com/office/drawing/2014/main" id="{F64C4929-C19D-4039-89DF-3FBB290738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839200" cy="10668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br>
              <a:rPr kumimoji="1" lang="en-US" altLang="en-US" b="1" dirty="0">
                <a:solidFill>
                  <a:schemeClr val="tx1"/>
                </a:solidFill>
              </a:rPr>
            </a:br>
            <a:r>
              <a:rPr kumimoji="1" lang="en-US" altLang="en-US" b="1" dirty="0">
                <a:solidFill>
                  <a:schemeClr val="tx1"/>
                </a:solidFill>
              </a:rPr>
              <a:t>General Fund Expenditures </a:t>
            </a:r>
            <a:br>
              <a:rPr kumimoji="1" lang="en-US" altLang="en-US" b="1" dirty="0">
                <a:solidFill>
                  <a:schemeClr val="tx1"/>
                </a:solidFill>
              </a:rPr>
            </a:br>
            <a:r>
              <a:rPr kumimoji="1" lang="en-US" altLang="en-US" b="1" dirty="0">
                <a:solidFill>
                  <a:srgbClr val="0070C0"/>
                </a:solidFill>
              </a:rPr>
              <a:t>Personnel Services (63.5% of Total) </a:t>
            </a:r>
          </a:p>
        </p:txBody>
      </p:sp>
      <p:sp>
        <p:nvSpPr>
          <p:cNvPr id="3078" name="Slide Number Placeholder 6">
            <a:extLst>
              <a:ext uri="{FF2B5EF4-FFF2-40B4-BE49-F238E27FC236}">
                <a16:creationId xmlns:a16="http://schemas.microsoft.com/office/drawing/2014/main" id="{F9A3D897-3862-4673-8405-1819385E4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5B1B929-229A-41B2-AD70-464BF188FB7D}" type="slidenum"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27" name="Line 7">
            <a:extLst>
              <a:ext uri="{FF2B5EF4-FFF2-40B4-BE49-F238E27FC236}">
                <a16:creationId xmlns:a16="http://schemas.microsoft.com/office/drawing/2014/main" id="{D1C64A4F-B27A-43E6-B38B-DC399B8D7FF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EEBB6FC-4B29-4666-9540-C36542817B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049768"/>
              </p:ext>
            </p:extLst>
          </p:nvPr>
        </p:nvGraphicFramePr>
        <p:xfrm>
          <a:off x="990600" y="1371600"/>
          <a:ext cx="7010404" cy="38978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9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8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7262">
                  <a:extLst>
                    <a:ext uri="{9D8B030D-6E8A-4147-A177-3AD203B41FA5}">
                      <a16:colId xmlns:a16="http://schemas.microsoft.com/office/drawing/2014/main" val="2799107856"/>
                    </a:ext>
                  </a:extLst>
                </a:gridCol>
                <a:gridCol w="2014884">
                  <a:extLst>
                    <a:ext uri="{9D8B030D-6E8A-4147-A177-3AD203B41FA5}">
                      <a16:colId xmlns:a16="http://schemas.microsoft.com/office/drawing/2014/main" val="1810321548"/>
                    </a:ext>
                  </a:extLst>
                </a:gridCol>
              </a:tblGrid>
              <a:tr h="6496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Personnel Services Expenditure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u="none" strike="noStrike" dirty="0"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FY2023-24 </a:t>
                      </a:r>
                    </a:p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Proposed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u="none" strike="noStrike" dirty="0"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FY2024-25 </a:t>
                      </a:r>
                    </a:p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Proposed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Increase/</a:t>
                      </a:r>
                    </a:p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(Decrease)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</a:rPr>
                        <a:t>Salaries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$12,915,000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$13,537,985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$622,985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</a:rPr>
                        <a:t>CalPERS Retirement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5,928,400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6,394,844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466,444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3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</a:rPr>
                        <a:t>Health Insurance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2,805,000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2,996,345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191,345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2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</a:rPr>
                        <a:t>Part Time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1,841,000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2,317,000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476,000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</a:rPr>
                        <a:t>Overtime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997,000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1,173,300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176,300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</a:rPr>
                        <a:t>Worker's Compensation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670,000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696,854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26,854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</a:rPr>
                        <a:t>Vac/Sick Leave Cash-Outs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411,000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445,000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34,000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Holiday Pay 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361,000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389,000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28,000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581482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Other Benefits 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979,000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996,009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17,009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61160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Other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Taxes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278,000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345,000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67,000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212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Total Personnel Services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$27,185,400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$29,291,337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$2,105,937</a:t>
                      </a: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826643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>
            <a:extLst>
              <a:ext uri="{FF2B5EF4-FFF2-40B4-BE49-F238E27FC236}">
                <a16:creationId xmlns:a16="http://schemas.microsoft.com/office/drawing/2014/main" id="{45D9BA7D-9D95-47E0-87E6-2E0A13A8D4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br>
              <a:rPr lang="en-US" altLang="en-US" sz="2800" b="1" dirty="0"/>
            </a:br>
            <a:r>
              <a:rPr lang="en-US" altLang="en-US" sz="2800" b="1" dirty="0"/>
              <a:t>History of Funded Full-Time Positions </a:t>
            </a:r>
            <a:br>
              <a:rPr lang="en-US" altLang="en-US" sz="2800" b="1" dirty="0"/>
            </a:br>
            <a:r>
              <a:rPr lang="en-US" altLang="en-US" sz="2800" b="1" dirty="0"/>
              <a:t>By Department </a:t>
            </a:r>
          </a:p>
        </p:txBody>
      </p:sp>
      <p:sp>
        <p:nvSpPr>
          <p:cNvPr id="64515" name="Slide Number Placeholder 4">
            <a:extLst>
              <a:ext uri="{FF2B5EF4-FFF2-40B4-BE49-F238E27FC236}">
                <a16:creationId xmlns:a16="http://schemas.microsoft.com/office/drawing/2014/main" id="{DA449F29-52D0-48C9-BCCF-9DAFC4987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743AD9F-9088-47CC-A879-36174EFBE0C2}" type="slidenum"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C4FCE90-3817-484F-B741-FE7649304CF8}"/>
              </a:ext>
            </a:extLst>
          </p:cNvPr>
          <p:cNvGraphicFramePr>
            <a:graphicFrameLocks noGrp="1"/>
          </p:cNvGraphicFramePr>
          <p:nvPr/>
        </p:nvGraphicFramePr>
        <p:xfrm>
          <a:off x="304801" y="914400"/>
          <a:ext cx="7760156" cy="4139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5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58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5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5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47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4766">
                  <a:extLst>
                    <a:ext uri="{9D8B030D-6E8A-4147-A177-3AD203B41FA5}">
                      <a16:colId xmlns:a16="http://schemas.microsoft.com/office/drawing/2014/main" val="1559886802"/>
                    </a:ext>
                  </a:extLst>
                </a:gridCol>
                <a:gridCol w="6910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1060">
                  <a:extLst>
                    <a:ext uri="{9D8B030D-6E8A-4147-A177-3AD203B41FA5}">
                      <a16:colId xmlns:a16="http://schemas.microsoft.com/office/drawing/2014/main" val="832925418"/>
                    </a:ext>
                  </a:extLst>
                </a:gridCol>
                <a:gridCol w="691060">
                  <a:extLst>
                    <a:ext uri="{9D8B030D-6E8A-4147-A177-3AD203B41FA5}">
                      <a16:colId xmlns:a16="http://schemas.microsoft.com/office/drawing/2014/main" val="467453920"/>
                    </a:ext>
                  </a:extLst>
                </a:gridCol>
              </a:tblGrid>
              <a:tr h="73149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4" marR="91444" marT="45688" marB="4568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Fiscal</a:t>
                      </a:r>
                    </a:p>
                    <a:p>
                      <a:pPr algn="ctr"/>
                      <a:r>
                        <a:rPr lang="en-US" sz="1400" dirty="0"/>
                        <a:t>16-17</a:t>
                      </a:r>
                    </a:p>
                  </a:txBody>
                  <a:tcPr marL="91444" marR="91444" marT="45688" marB="4568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Fiscal</a:t>
                      </a:r>
                    </a:p>
                    <a:p>
                      <a:pPr algn="ctr"/>
                      <a:r>
                        <a:rPr lang="en-US" sz="1400" dirty="0"/>
                        <a:t>17-18</a:t>
                      </a:r>
                    </a:p>
                  </a:txBody>
                  <a:tcPr marL="91444" marR="91444" marT="45688" marB="4568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Fiscal</a:t>
                      </a:r>
                    </a:p>
                    <a:p>
                      <a:pPr algn="ctr"/>
                      <a:r>
                        <a:rPr lang="en-US" sz="1400" dirty="0"/>
                        <a:t>18-19</a:t>
                      </a:r>
                    </a:p>
                  </a:txBody>
                  <a:tcPr marL="91444" marR="91444" marT="45688" marB="4568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Fiscal</a:t>
                      </a:r>
                    </a:p>
                    <a:p>
                      <a:pPr algn="ctr"/>
                      <a:r>
                        <a:rPr lang="en-US" sz="1400" dirty="0"/>
                        <a:t>19-20</a:t>
                      </a:r>
                    </a:p>
                  </a:txBody>
                  <a:tcPr marL="91444" marR="91444" marT="45688" marB="4568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Fiscal</a:t>
                      </a:r>
                    </a:p>
                    <a:p>
                      <a:pPr algn="ctr"/>
                      <a:r>
                        <a:rPr lang="en-US" sz="1400" dirty="0"/>
                        <a:t>20-21</a:t>
                      </a:r>
                    </a:p>
                  </a:txBody>
                  <a:tcPr marL="91444" marR="91444" marT="45688" marB="4568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Fiscal</a:t>
                      </a:r>
                    </a:p>
                    <a:p>
                      <a:pPr algn="ctr"/>
                      <a:r>
                        <a:rPr lang="en-US" sz="1400" dirty="0"/>
                        <a:t>21-22</a:t>
                      </a:r>
                    </a:p>
                  </a:txBody>
                  <a:tcPr marL="91444" marR="91444" marT="45688" marB="4568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Fiscal</a:t>
                      </a:r>
                    </a:p>
                    <a:p>
                      <a:pPr algn="ctr"/>
                      <a:r>
                        <a:rPr lang="en-US" sz="1400" dirty="0"/>
                        <a:t>22-23</a:t>
                      </a:r>
                    </a:p>
                  </a:txBody>
                  <a:tcPr marL="91444" marR="91444" marT="45688" marB="4568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Fiscal </a:t>
                      </a:r>
                    </a:p>
                    <a:p>
                      <a:pPr algn="ctr"/>
                      <a:r>
                        <a:rPr lang="en-US" sz="1400" dirty="0"/>
                        <a:t>23-24</a:t>
                      </a:r>
                    </a:p>
                  </a:txBody>
                  <a:tcPr marL="91444" marR="91444" marT="45688" marB="4568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Fiscal </a:t>
                      </a:r>
                    </a:p>
                    <a:p>
                      <a:pPr algn="ctr"/>
                      <a:r>
                        <a:rPr lang="en-US" sz="1400" dirty="0"/>
                        <a:t>24-25</a:t>
                      </a:r>
                    </a:p>
                  </a:txBody>
                  <a:tcPr marL="91444" marR="91444" marT="45688" marB="4568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49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Council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49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City Manager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49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City Clerk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C5F0FF"/>
                      </a:fgClr>
                      <a:bgClr>
                        <a:schemeClr val="accent6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C5F0FF"/>
                      </a:fgClr>
                      <a:bgClr>
                        <a:schemeClr val="accent6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C5F0FF"/>
                      </a:fgClr>
                      <a:bgClr>
                        <a:schemeClr val="accent6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23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Community </a:t>
                      </a:r>
                    </a:p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Development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C5F0FF"/>
                      </a:fgClr>
                      <a:bgClr>
                        <a:schemeClr val="accent6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C5F0FF"/>
                      </a:fgClr>
                      <a:bgClr>
                        <a:schemeClr val="accent6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C5F0FF"/>
                      </a:fgClr>
                      <a:bgClr>
                        <a:schemeClr val="accent6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23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Finance and </a:t>
                      </a:r>
                    </a:p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Administration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C5F0FF"/>
                      </a:fgClr>
                      <a:bgClr>
                        <a:schemeClr val="accent6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C5F0FF"/>
                      </a:fgClr>
                      <a:bgClr>
                        <a:schemeClr val="accent6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C5F0FF"/>
                      </a:fgClr>
                      <a:bgClr>
                        <a:schemeClr val="accent6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49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Police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C5F0FF"/>
                      </a:fgClr>
                      <a:bgClr>
                        <a:schemeClr val="accent6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C5F0FF"/>
                      </a:fgClr>
                      <a:bgClr>
                        <a:schemeClr val="accent6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C5F0FF"/>
                      </a:fgClr>
                      <a:bgClr>
                        <a:schemeClr val="accent6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49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Public</a:t>
                      </a:r>
                      <a:r>
                        <a:rPr lang="en-US" sz="1100" baseline="0" dirty="0">
                          <a:latin typeface="Calibri" panose="020F0502020204030204" pitchFamily="34" charset="0"/>
                        </a:rPr>
                        <a:t> Works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C5F0FF"/>
                      </a:fgClr>
                      <a:bgClr>
                        <a:schemeClr val="accent6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C5F0FF"/>
                      </a:fgClr>
                      <a:bgClr>
                        <a:schemeClr val="accent6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C5F0FF"/>
                      </a:fgClr>
                      <a:bgClr>
                        <a:schemeClr val="accent6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513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Recreation</a:t>
                      </a:r>
                      <a:r>
                        <a:rPr lang="en-US" sz="1100" baseline="0" dirty="0">
                          <a:latin typeface="Calibri" panose="020F0502020204030204" pitchFamily="34" charset="0"/>
                        </a:rPr>
                        <a:t> and Community Services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C5F0FF"/>
                      </a:fgClr>
                      <a:bgClr>
                        <a:schemeClr val="accent6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C5F0FF"/>
                      </a:fgClr>
                      <a:bgClr>
                        <a:schemeClr val="accent6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C5F0FF"/>
                      </a:fgClr>
                      <a:bgClr>
                        <a:schemeClr val="accent6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9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1444" marR="91444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175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3">
            <a:extLst>
              <a:ext uri="{FF2B5EF4-FFF2-40B4-BE49-F238E27FC236}">
                <a16:creationId xmlns:a16="http://schemas.microsoft.com/office/drawing/2014/main" id="{0B9370E8-910E-4C2C-9F12-1AC8633781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1"/>
            <a:ext cx="8991600" cy="1473204"/>
          </a:xfrm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br>
              <a:rPr lang="en-US" altLang="en-US" sz="2800" b="1" dirty="0"/>
            </a:br>
            <a:br>
              <a:rPr lang="en-US" altLang="en-US" sz="2800" b="1" dirty="0"/>
            </a:br>
            <a:br>
              <a:rPr lang="en-US" altLang="en-US" sz="2800" b="1" dirty="0"/>
            </a:br>
            <a:br>
              <a:rPr lang="en-US" altLang="en-US" sz="2800" b="1" dirty="0"/>
            </a:br>
            <a:br>
              <a:rPr lang="en-US" altLang="en-US" sz="2800" b="1" dirty="0"/>
            </a:br>
            <a:r>
              <a:rPr lang="en-US" altLang="en-US" sz="2400" b="1" dirty="0"/>
              <a:t>Proposed Position Salary Adjustments &amp; Reclassifications</a:t>
            </a:r>
            <a:br>
              <a:rPr lang="en-US" altLang="en-US" sz="2800" b="1" dirty="0"/>
            </a:br>
            <a:r>
              <a:rPr lang="en-US" altLang="en-US" sz="2800" b="1" dirty="0"/>
              <a:t>FY 2024-2025</a:t>
            </a:r>
            <a:br>
              <a:rPr lang="en-US" altLang="en-US" sz="2800" b="1" dirty="0"/>
            </a:br>
            <a:endParaRPr lang="en-US" altLang="en-US" sz="2800" b="1" dirty="0"/>
          </a:p>
        </p:txBody>
      </p:sp>
      <p:graphicFrame>
        <p:nvGraphicFramePr>
          <p:cNvPr id="61644" name="Group 204">
            <a:extLst>
              <a:ext uri="{FF2B5EF4-FFF2-40B4-BE49-F238E27FC236}">
                <a16:creationId xmlns:a16="http://schemas.microsoft.com/office/drawing/2014/main" id="{824F2DDF-7ADB-4DF8-9D8A-DFB51500AA9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48266326"/>
              </p:ext>
            </p:extLst>
          </p:nvPr>
        </p:nvGraphicFramePr>
        <p:xfrm>
          <a:off x="524257" y="1174750"/>
          <a:ext cx="8314944" cy="4967978"/>
        </p:xfrm>
        <a:graphic>
          <a:graphicData uri="http://schemas.openxmlformats.org/drawingml/2006/table">
            <a:tbl>
              <a:tblPr/>
              <a:tblGrid>
                <a:gridCol w="2136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6853">
                  <a:extLst>
                    <a:ext uri="{9D8B030D-6E8A-4147-A177-3AD203B41FA5}">
                      <a16:colId xmlns:a16="http://schemas.microsoft.com/office/drawing/2014/main" val="2411113078"/>
                    </a:ext>
                  </a:extLst>
                </a:gridCol>
                <a:gridCol w="214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3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004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Position </a:t>
                      </a:r>
                    </a:p>
                  </a:txBody>
                  <a:tcPr marL="91438" marR="91438" marT="45663" marB="45663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Department </a:t>
                      </a:r>
                    </a:p>
                  </a:txBody>
                  <a:tcPr marL="91438" marR="91438" marT="45663" marB="45663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Current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(Salary)</a:t>
                      </a:r>
                    </a:p>
                  </a:txBody>
                  <a:tcPr marL="91438" marR="91438" marT="45663" marB="45663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(Salary)</a:t>
                      </a:r>
                    </a:p>
                  </a:txBody>
                  <a:tcPr marL="91438" marR="91438" marT="45663" marB="45663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89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Housing Program Supervisor to Housing Program Manager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(Reclassification Only)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No Fiscal Impact </a:t>
                      </a:r>
                    </a:p>
                  </a:txBody>
                  <a:tcPr marL="91438" marR="91438" marT="45663" marB="45663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Community Development </a:t>
                      </a:r>
                    </a:p>
                  </a:txBody>
                  <a:tcPr marL="91438" marR="91438" marT="45663" marB="45663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M1-73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Step E $9,076</a:t>
                      </a:r>
                    </a:p>
                  </a:txBody>
                  <a:tcPr marL="91438" marR="91438" marT="45663" marB="45663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M1-73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Step E $9,076</a:t>
                      </a:r>
                    </a:p>
                  </a:txBody>
                  <a:tcPr marL="91438" marR="91438" marT="45663" marB="45663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04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Code Enforcement – Building Inspector to Combination Building Inspector I/II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(Reclassification &amp; Salary Adjustment)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Hiring point dependent on Experience</a:t>
                      </a:r>
                    </a:p>
                  </a:txBody>
                  <a:tcPr marL="91438" marR="91438" marT="45663" marB="45663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Community Development </a:t>
                      </a:r>
                    </a:p>
                  </a:txBody>
                  <a:tcPr marL="91438" marR="91438" marT="45663" marB="45663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G2-55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Step A $5,916/Month</a:t>
                      </a:r>
                    </a:p>
                  </a:txBody>
                  <a:tcPr marL="91438" marR="91438" marT="45663" marB="45663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G1-63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Step E $6,346/Month</a:t>
                      </a:r>
                    </a:p>
                  </a:txBody>
                  <a:tcPr marL="91438" marR="91438" marT="45663" marB="45663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760063"/>
                  </a:ext>
                </a:extLst>
              </a:tr>
              <a:tr h="8680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 marL="91438" marR="91438" marT="45663" marB="45663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 marL="91438" marR="91438" marT="45663" marB="45663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</a:rPr>
                        <a:t>Total Estimated Personnel Costs</a:t>
                      </a:r>
                    </a:p>
                  </a:txBody>
                  <a:tcPr marL="91438" marR="91438" marT="45663" marB="45663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</a:rPr>
                        <a:t>$5,160/Annually</a:t>
                      </a:r>
                    </a:p>
                  </a:txBody>
                  <a:tcPr marL="91438" marR="91438" marT="45663" marB="45663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E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88967"/>
                  </a:ext>
                </a:extLst>
              </a:tr>
            </a:tbl>
          </a:graphicData>
        </a:graphic>
      </p:graphicFrame>
      <p:sp>
        <p:nvSpPr>
          <p:cNvPr id="66631" name="Slide Number Placeholder 6">
            <a:extLst>
              <a:ext uri="{FF2B5EF4-FFF2-40B4-BE49-F238E27FC236}">
                <a16:creationId xmlns:a16="http://schemas.microsoft.com/office/drawing/2014/main" id="{6A10E074-F7E8-4995-85D8-2F4F5EC8A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77000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ED27C19-5AAA-4BEB-A78F-C454DAAA8DFC}" type="slidenum"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4BD063A-3992-4882-B30F-1C39D3796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1555" name="Line 115">
            <a:extLst>
              <a:ext uri="{FF2B5EF4-FFF2-40B4-BE49-F238E27FC236}">
                <a16:creationId xmlns:a16="http://schemas.microsoft.com/office/drawing/2014/main" id="{E498B5FC-93B4-4D6C-A61D-D8B60614B0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675" y="965200"/>
            <a:ext cx="9001125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6634" name="TextBox 1">
            <a:extLst>
              <a:ext uri="{FF2B5EF4-FFF2-40B4-BE49-F238E27FC236}">
                <a16:creationId xmlns:a16="http://schemas.microsoft.com/office/drawing/2014/main" id="{693EC73C-F45F-4B2A-9A8D-2F6B76167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5488" y="6858000"/>
            <a:ext cx="647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882166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8">
            <a:extLst>
              <a:ext uri="{FF2B5EF4-FFF2-40B4-BE49-F238E27FC236}">
                <a16:creationId xmlns:a16="http://schemas.microsoft.com/office/drawing/2014/main" id="{0A960714-59FA-459D-B570-CCA59E5C13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9100" y="65674"/>
            <a:ext cx="8382000" cy="435770"/>
          </a:xfrm>
        </p:spPr>
        <p:txBody>
          <a:bodyPr/>
          <a:lstStyle/>
          <a:p>
            <a:pPr algn="ctr" eaLnBrk="1" hangingPunct="1"/>
            <a:r>
              <a:rPr lang="en-US" altLang="en-US" sz="2400" b="1" dirty="0"/>
              <a:t>General Fund Expenditures</a:t>
            </a:r>
          </a:p>
        </p:txBody>
      </p:sp>
      <p:sp>
        <p:nvSpPr>
          <p:cNvPr id="68611" name="Rectangle 31">
            <a:extLst>
              <a:ext uri="{FF2B5EF4-FFF2-40B4-BE49-F238E27FC236}">
                <a16:creationId xmlns:a16="http://schemas.microsoft.com/office/drawing/2014/main" id="{B3B2EBF0-10B1-4E80-8804-5D7A123AA0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588180"/>
            <a:ext cx="7848600" cy="55482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1800" b="1" dirty="0"/>
              <a:t>Contractual Services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1800" b="1" dirty="0"/>
              <a:t>July 1, 2024 – June 30, 2025</a:t>
            </a:r>
          </a:p>
        </p:txBody>
      </p:sp>
      <p:sp>
        <p:nvSpPr>
          <p:cNvPr id="68612" name="Slide Number Placeholder 5">
            <a:extLst>
              <a:ext uri="{FF2B5EF4-FFF2-40B4-BE49-F238E27FC236}">
                <a16:creationId xmlns:a16="http://schemas.microsoft.com/office/drawing/2014/main" id="{D9E82233-373F-4488-B2A6-442EB6806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C6DC7C1-FB98-46DF-B607-27A52508E184}" type="slidenum"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6" name="Line 32">
            <a:extLst>
              <a:ext uri="{FF2B5EF4-FFF2-40B4-BE49-F238E27FC236}">
                <a16:creationId xmlns:a16="http://schemas.microsoft.com/office/drawing/2014/main" id="{92DE635D-D647-4998-BC04-E2FF86BDE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17927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2" name="Multiply 1">
            <a:extLst>
              <a:ext uri="{FF2B5EF4-FFF2-40B4-BE49-F238E27FC236}">
                <a16:creationId xmlns:a16="http://schemas.microsoft.com/office/drawing/2014/main" id="{1AB62B78-0168-4931-BB6D-994A0E24A900}"/>
              </a:ext>
            </a:extLst>
          </p:cNvPr>
          <p:cNvSpPr/>
          <p:nvPr/>
        </p:nvSpPr>
        <p:spPr bwMode="auto">
          <a:xfrm>
            <a:off x="3048000" y="2703513"/>
            <a:ext cx="914400" cy="914400"/>
          </a:xfrm>
          <a:prstGeom prst="mathMultiply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Multiply 2">
            <a:extLst>
              <a:ext uri="{FF2B5EF4-FFF2-40B4-BE49-F238E27FC236}">
                <a16:creationId xmlns:a16="http://schemas.microsoft.com/office/drawing/2014/main" id="{EABF162C-1618-4F30-AC5F-E51B7615D36A}"/>
              </a:ext>
            </a:extLst>
          </p:cNvPr>
          <p:cNvSpPr/>
          <p:nvPr/>
        </p:nvSpPr>
        <p:spPr bwMode="auto">
          <a:xfrm>
            <a:off x="1143000" y="1752600"/>
            <a:ext cx="6705600" cy="3962400"/>
          </a:xfrm>
          <a:prstGeom prst="mathMultiply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cxnSp>
        <p:nvCxnSpPr>
          <p:cNvPr id="68616" name="Straight Connector 5">
            <a:extLst>
              <a:ext uri="{FF2B5EF4-FFF2-40B4-BE49-F238E27FC236}">
                <a16:creationId xmlns:a16="http://schemas.microsoft.com/office/drawing/2014/main" id="{47768B10-37B5-48AD-BECE-B6AD0039B9D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5800" y="1447800"/>
            <a:ext cx="6553200" cy="3200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3">
            <a:extLst>
              <a:ext uri="{FF2B5EF4-FFF2-40B4-BE49-F238E27FC236}">
                <a16:creationId xmlns:a16="http://schemas.microsoft.com/office/drawing/2014/main" id="{87512E34-1F06-4BB3-8821-4FC56BFA2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1242674"/>
            <a:ext cx="8572500" cy="509925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altLang="en-US" sz="1400" kern="0" dirty="0">
                <a:solidFill>
                  <a:schemeClr val="tx1"/>
                </a:solidFill>
              </a:rPr>
              <a:t>Contractual</a:t>
            </a:r>
            <a:r>
              <a:rPr lang="en-US" altLang="en-US" sz="1400" kern="0" dirty="0"/>
              <a:t> Services include: </a:t>
            </a:r>
            <a:r>
              <a:rPr lang="en-US" altLang="en-US" sz="1400" b="0" kern="0" dirty="0"/>
              <a:t>liability insurance, tree and landscape services, warranties and subscriptions, professional services, IT and VOIP services, utilities, animal control, and others.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9E46BB-E447-406E-9322-4FA34A0AFCF1}"/>
              </a:ext>
            </a:extLst>
          </p:cNvPr>
          <p:cNvSpPr txBox="1"/>
          <p:nvPr/>
        </p:nvSpPr>
        <p:spPr>
          <a:xfrm>
            <a:off x="419100" y="2455545"/>
            <a:ext cx="8572500" cy="2954655"/>
          </a:xfrm>
          <a:prstGeom prst="rect">
            <a:avLst/>
          </a:prstGeom>
          <a:gradFill>
            <a:gsLst>
              <a:gs pos="0">
                <a:srgbClr val="F9F5EF"/>
              </a:gs>
              <a:gs pos="100000">
                <a:srgbClr val="9DAAB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altLang="en-US" sz="1800" u="sng" dirty="0"/>
              <a:t>Increases in Contractual Expenditures </a:t>
            </a:r>
          </a:p>
          <a:p>
            <a:pPr marL="342900" indent="-342900" eaLnBrk="1" hangingPunct="1">
              <a:buAutoNum type="arabicPeriod"/>
              <a:defRPr/>
            </a:pPr>
            <a:r>
              <a:rPr lang="en-US" altLang="en-US" sz="1400" b="0" kern="0" dirty="0"/>
              <a:t>PD contractual services are up by </a:t>
            </a:r>
            <a:r>
              <a:rPr lang="en-US" altLang="en-US" sz="1400" kern="0" dirty="0"/>
              <a:t>$45K </a:t>
            </a:r>
            <a:r>
              <a:rPr lang="en-US" altLang="en-US" sz="1400" b="0" kern="0" dirty="0"/>
              <a:t>due vehicle maintenance and fuel costs, operational warranties &amp; subscription, professional services - training coordinator. It is experiencing slight savings in Psychological Services as well as other expense levels maintaining steady in other contractual categories. </a:t>
            </a:r>
          </a:p>
          <a:p>
            <a:pPr marL="342900" indent="-342900" eaLnBrk="1" hangingPunct="1">
              <a:buAutoNum type="arabicPeriod"/>
              <a:defRPr/>
            </a:pPr>
            <a:r>
              <a:rPr lang="en-US" altLang="en-US" sz="1400" b="0" kern="0" dirty="0"/>
              <a:t>Public Works’ Administration division contractual services are up by </a:t>
            </a:r>
            <a:r>
              <a:rPr lang="en-US" altLang="en-US" sz="1400" kern="0" dirty="0"/>
              <a:t>$225K </a:t>
            </a:r>
            <a:r>
              <a:rPr lang="en-US" altLang="en-US" sz="1400" b="0" kern="0" dirty="0"/>
              <a:t>due to higher cost for industrial waste permits, engineering services and crossing guard services. </a:t>
            </a:r>
          </a:p>
          <a:p>
            <a:pPr marL="342900" indent="-342900" eaLnBrk="1" hangingPunct="1">
              <a:buAutoNum type="arabicPeriod"/>
              <a:defRPr/>
            </a:pPr>
            <a:r>
              <a:rPr lang="en-US" altLang="en-US" sz="1400" b="0" kern="0" dirty="0"/>
              <a:t>Public Works’ Park and Facility Maintenance division contractual services are up by </a:t>
            </a:r>
            <a:r>
              <a:rPr lang="en-US" altLang="en-US" sz="1400" kern="0" dirty="0"/>
              <a:t>$400K </a:t>
            </a:r>
            <a:r>
              <a:rPr lang="en-US" altLang="en-US" sz="1400" b="0" kern="0" dirty="0"/>
              <a:t>due to higher cost for Tree and Landscape services, facility maintenance and repair, equipment rental, contractual services such as Pump Man, Amtech Elevator and plumbing and Janitorial Services. </a:t>
            </a:r>
          </a:p>
          <a:p>
            <a:pPr marL="342900" indent="-342900" eaLnBrk="1" hangingPunct="1">
              <a:buAutoNum type="arabicPeriod"/>
              <a:defRPr/>
            </a:pPr>
            <a:r>
              <a:rPr lang="en-US" altLang="en-US" sz="1400" b="0" kern="0" dirty="0"/>
              <a:t>City Clerk Department contractual services are up by </a:t>
            </a:r>
            <a:r>
              <a:rPr lang="en-US" altLang="en-US" sz="1400" kern="0" dirty="0"/>
              <a:t>$100K</a:t>
            </a:r>
            <a:r>
              <a:rPr lang="en-US" altLang="en-US" sz="1400" b="0" kern="0" dirty="0"/>
              <a:t> due to upcoming elections costs in FY 2024-25.</a:t>
            </a:r>
          </a:p>
          <a:p>
            <a:pPr marL="342900" indent="-342900" eaLnBrk="1" hangingPunct="1">
              <a:buAutoNum type="arabicPeriod"/>
              <a:defRPr/>
            </a:pPr>
            <a:r>
              <a:rPr lang="en-US" altLang="en-US" sz="1400" b="0" kern="0" dirty="0"/>
              <a:t>Community Development Contractual Services increase of </a:t>
            </a:r>
            <a:r>
              <a:rPr lang="en-US" altLang="en-US" sz="1400" kern="0" dirty="0"/>
              <a:t>$60K</a:t>
            </a:r>
            <a:r>
              <a:rPr lang="en-US" altLang="en-US" sz="1400" b="0" kern="0" dirty="0"/>
              <a:t>, for Economic Development personnel assistance. </a:t>
            </a:r>
          </a:p>
          <a:p>
            <a:pPr marL="342900" indent="-342900" eaLnBrk="1" hangingPunct="1">
              <a:buAutoNum type="arabicPeriod"/>
              <a:defRPr/>
            </a:pPr>
            <a:r>
              <a:rPr lang="en-US" altLang="en-US" sz="1400" b="0" kern="0" dirty="0"/>
              <a:t>Finance and Admin Contractual Services increase of</a:t>
            </a:r>
            <a:r>
              <a:rPr lang="en-US" altLang="en-US" sz="1400" kern="0" dirty="0"/>
              <a:t> $50K</a:t>
            </a:r>
            <a:r>
              <a:rPr lang="en-US" altLang="en-US" sz="1400" b="0" kern="0" dirty="0"/>
              <a:t>, for personnel classification study to be completed in FY 24-25.</a:t>
            </a:r>
            <a:endParaRPr lang="en-US" altLang="en-US" sz="1400" kern="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980F1A-7A1C-4666-B184-67DF541BF174}"/>
              </a:ext>
            </a:extLst>
          </p:cNvPr>
          <p:cNvSpPr txBox="1"/>
          <p:nvPr/>
        </p:nvSpPr>
        <p:spPr>
          <a:xfrm>
            <a:off x="419100" y="1767928"/>
            <a:ext cx="8572500" cy="369332"/>
          </a:xfrm>
          <a:prstGeom prst="rect">
            <a:avLst/>
          </a:prstGeom>
          <a:solidFill>
            <a:srgbClr val="FFF1C9"/>
          </a:solidFill>
          <a:ln>
            <a:gradFill>
              <a:gsLst>
                <a:gs pos="0">
                  <a:schemeClr val="tx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>
            <a:spAutoFit/>
          </a:bodyPr>
          <a:lstStyle/>
          <a:p>
            <a:r>
              <a:rPr kumimoji="1" lang="en-US" altLang="en-US" sz="1800" b="1" dirty="0">
                <a:solidFill>
                  <a:schemeClr val="tx1"/>
                </a:solidFill>
              </a:rPr>
              <a:t>Contractual Services ($</a:t>
            </a:r>
            <a:r>
              <a:rPr kumimoji="1" lang="en-US" altLang="en-US" sz="1800" dirty="0">
                <a:solidFill>
                  <a:schemeClr val="tx1"/>
                </a:solidFill>
              </a:rPr>
              <a:t>11,300,885</a:t>
            </a:r>
            <a:r>
              <a:rPr kumimoji="1" lang="en-US" altLang="en-US" sz="1800" b="1" dirty="0">
                <a:solidFill>
                  <a:schemeClr val="tx1"/>
                </a:solidFill>
              </a:rPr>
              <a:t> or 24.5%)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63051C-2444-46AF-AA88-AE2C04F0C45F}"/>
              </a:ext>
            </a:extLst>
          </p:cNvPr>
          <p:cNvSpPr txBox="1"/>
          <p:nvPr/>
        </p:nvSpPr>
        <p:spPr>
          <a:xfrm>
            <a:off x="419100" y="2162465"/>
            <a:ext cx="8572500" cy="307777"/>
          </a:xfrm>
          <a:prstGeom prst="rect">
            <a:avLst/>
          </a:prstGeom>
          <a:gradFill>
            <a:gsLst>
              <a:gs pos="0">
                <a:srgbClr val="E1F4FF"/>
              </a:gs>
              <a:gs pos="100000">
                <a:srgbClr val="9DAAB2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/>
              <a:t>Increased by $1,288,994</a:t>
            </a:r>
            <a:endParaRPr lang="en-US" altLang="en-US" sz="1400" b="0" dirty="0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8">
            <a:extLst>
              <a:ext uri="{FF2B5EF4-FFF2-40B4-BE49-F238E27FC236}">
                <a16:creationId xmlns:a16="http://schemas.microsoft.com/office/drawing/2014/main" id="{0A960714-59FA-459D-B570-CCA59E5C13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1607"/>
            <a:ext cx="8382000" cy="420688"/>
          </a:xfrm>
        </p:spPr>
        <p:txBody>
          <a:bodyPr/>
          <a:lstStyle/>
          <a:p>
            <a:pPr algn="ctr" eaLnBrk="1" hangingPunct="1"/>
            <a:r>
              <a:rPr lang="en-US" altLang="en-US" sz="2400" b="1" dirty="0"/>
              <a:t>General Fund Expenditures</a:t>
            </a:r>
          </a:p>
        </p:txBody>
      </p:sp>
      <p:sp>
        <p:nvSpPr>
          <p:cNvPr id="68611" name="Rectangle 31">
            <a:extLst>
              <a:ext uri="{FF2B5EF4-FFF2-40B4-BE49-F238E27FC236}">
                <a16:creationId xmlns:a16="http://schemas.microsoft.com/office/drawing/2014/main" id="{B3B2EBF0-10B1-4E80-8804-5D7A123AA0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782639"/>
            <a:ext cx="7924800" cy="665159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1600" b="1" dirty="0"/>
              <a:t>Department Supplies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1600" b="1" dirty="0"/>
              <a:t>July 1, 2024 – June 30, 2025</a:t>
            </a:r>
          </a:p>
        </p:txBody>
      </p:sp>
      <p:sp>
        <p:nvSpPr>
          <p:cNvPr id="68612" name="Slide Number Placeholder 5">
            <a:extLst>
              <a:ext uri="{FF2B5EF4-FFF2-40B4-BE49-F238E27FC236}">
                <a16:creationId xmlns:a16="http://schemas.microsoft.com/office/drawing/2014/main" id="{D9E82233-373F-4488-B2A6-442EB6806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C6DC7C1-FB98-46DF-B607-27A52508E184}" type="slidenum"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6" name="Line 32">
            <a:extLst>
              <a:ext uri="{FF2B5EF4-FFF2-40B4-BE49-F238E27FC236}">
                <a16:creationId xmlns:a16="http://schemas.microsoft.com/office/drawing/2014/main" id="{92DE635D-D647-4998-BC04-E2FF86BDE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2" name="Multiply 1">
            <a:extLst>
              <a:ext uri="{FF2B5EF4-FFF2-40B4-BE49-F238E27FC236}">
                <a16:creationId xmlns:a16="http://schemas.microsoft.com/office/drawing/2014/main" id="{1AB62B78-0168-4931-BB6D-994A0E24A900}"/>
              </a:ext>
            </a:extLst>
          </p:cNvPr>
          <p:cNvSpPr/>
          <p:nvPr/>
        </p:nvSpPr>
        <p:spPr bwMode="auto">
          <a:xfrm flipH="1">
            <a:off x="9982200" y="2725923"/>
            <a:ext cx="457200" cy="891989"/>
          </a:xfrm>
          <a:prstGeom prst="mathMultiply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Multiply 2">
            <a:extLst>
              <a:ext uri="{FF2B5EF4-FFF2-40B4-BE49-F238E27FC236}">
                <a16:creationId xmlns:a16="http://schemas.microsoft.com/office/drawing/2014/main" id="{EABF162C-1618-4F30-AC5F-E51B7615D36A}"/>
              </a:ext>
            </a:extLst>
          </p:cNvPr>
          <p:cNvSpPr/>
          <p:nvPr/>
        </p:nvSpPr>
        <p:spPr bwMode="auto">
          <a:xfrm>
            <a:off x="1143000" y="1752600"/>
            <a:ext cx="6705600" cy="3962400"/>
          </a:xfrm>
          <a:prstGeom prst="mathMultiply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cxnSp>
        <p:nvCxnSpPr>
          <p:cNvPr id="68616" name="Straight Connector 5">
            <a:extLst>
              <a:ext uri="{FF2B5EF4-FFF2-40B4-BE49-F238E27FC236}">
                <a16:creationId xmlns:a16="http://schemas.microsoft.com/office/drawing/2014/main" id="{47768B10-37B5-48AD-BECE-B6AD0039B9D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5800" y="1447800"/>
            <a:ext cx="6553200" cy="3200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3">
            <a:extLst>
              <a:ext uri="{FF2B5EF4-FFF2-40B4-BE49-F238E27FC236}">
                <a16:creationId xmlns:a16="http://schemas.microsoft.com/office/drawing/2014/main" id="{87512E34-1F06-4BB3-8821-4FC56BFA2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44637"/>
            <a:ext cx="7658100" cy="66515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altLang="en-US" sz="2000" kern="0" dirty="0"/>
              <a:t>Department Supplies: </a:t>
            </a:r>
            <a:r>
              <a:rPr lang="en-US" altLang="en-US" sz="1400" b="0" kern="0" dirty="0"/>
              <a:t>Supplies each respective department needs to run operation and activities for the City. Park supplies, custodial supplies, street supplies, office supplies and recreation supplies.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9E46BB-E447-406E-9322-4FA34A0AFCF1}"/>
              </a:ext>
            </a:extLst>
          </p:cNvPr>
          <p:cNvSpPr txBox="1"/>
          <p:nvPr/>
        </p:nvSpPr>
        <p:spPr>
          <a:xfrm>
            <a:off x="876300" y="3008991"/>
            <a:ext cx="7684994" cy="1015663"/>
          </a:xfrm>
          <a:prstGeom prst="rect">
            <a:avLst/>
          </a:prstGeom>
          <a:gradFill>
            <a:gsLst>
              <a:gs pos="0">
                <a:srgbClr val="F9F5EF"/>
              </a:gs>
              <a:gs pos="100000">
                <a:srgbClr val="9DAAB2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altLang="en-US" sz="1800" u="sng" dirty="0"/>
              <a:t>Expenditures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altLang="en-US" sz="1400" b="0" kern="0" dirty="0"/>
              <a:t>Departmental Supplies increase and decrease among the various departments, including copier leases increases and range supplies, overall net increase is  </a:t>
            </a:r>
            <a:r>
              <a:rPr lang="en-US" altLang="en-US" sz="1400" kern="0" dirty="0"/>
              <a:t>$64K.</a:t>
            </a:r>
          </a:p>
          <a:p>
            <a:pPr eaLnBrk="1" hangingPunct="1">
              <a:defRPr/>
            </a:pPr>
            <a:endParaRPr lang="en-US" altLang="en-US" sz="1400" b="0" kern="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980F1A-7A1C-4666-B184-67DF541BF174}"/>
              </a:ext>
            </a:extLst>
          </p:cNvPr>
          <p:cNvSpPr txBox="1"/>
          <p:nvPr/>
        </p:nvSpPr>
        <p:spPr>
          <a:xfrm>
            <a:off x="914400" y="2189597"/>
            <a:ext cx="7646894" cy="461665"/>
          </a:xfrm>
          <a:prstGeom prst="rect">
            <a:avLst/>
          </a:prstGeom>
          <a:solidFill>
            <a:srgbClr val="FFF1C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kumimoji="1" lang="en-US" altLang="en-US" sz="2400" b="1" dirty="0">
                <a:solidFill>
                  <a:schemeClr val="tx1"/>
                </a:solidFill>
              </a:rPr>
              <a:t>Department Supplies ($</a:t>
            </a:r>
            <a:r>
              <a:rPr kumimoji="1" lang="en-US" altLang="en-US" sz="2400" dirty="0">
                <a:solidFill>
                  <a:schemeClr val="tx1"/>
                </a:solidFill>
              </a:rPr>
              <a:t>1,100,300</a:t>
            </a:r>
            <a:r>
              <a:rPr kumimoji="1" lang="en-US" altLang="en-US" sz="2400" b="1" dirty="0">
                <a:solidFill>
                  <a:schemeClr val="tx1"/>
                </a:solidFill>
              </a:rPr>
              <a:t> or 2.4%)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63051C-2444-46AF-AA88-AE2C04F0C45F}"/>
              </a:ext>
            </a:extLst>
          </p:cNvPr>
          <p:cNvSpPr txBox="1"/>
          <p:nvPr/>
        </p:nvSpPr>
        <p:spPr>
          <a:xfrm>
            <a:off x="887506" y="2656337"/>
            <a:ext cx="7673788" cy="338554"/>
          </a:xfrm>
          <a:prstGeom prst="rect">
            <a:avLst/>
          </a:prstGeom>
          <a:gradFill>
            <a:gsLst>
              <a:gs pos="0">
                <a:srgbClr val="E1F4FF"/>
              </a:gs>
              <a:gs pos="100000">
                <a:srgbClr val="9DAAB2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Increased by $64K</a:t>
            </a:r>
            <a:endParaRPr lang="en-US" alt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70358572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8">
            <a:extLst>
              <a:ext uri="{FF2B5EF4-FFF2-40B4-BE49-F238E27FC236}">
                <a16:creationId xmlns:a16="http://schemas.microsoft.com/office/drawing/2014/main" id="{579D8C87-0556-408A-90E5-59423233B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762000"/>
          </a:xfrm>
        </p:spPr>
        <p:txBody>
          <a:bodyPr/>
          <a:lstStyle/>
          <a:p>
            <a:pPr algn="ctr" eaLnBrk="1" hangingPunct="1"/>
            <a:r>
              <a:rPr lang="en-US" altLang="en-US" sz="4000" b="1" dirty="0"/>
              <a:t>Bell Gardens Budget - Overview</a:t>
            </a:r>
          </a:p>
        </p:txBody>
      </p:sp>
      <p:sp>
        <p:nvSpPr>
          <p:cNvPr id="18435" name="Content Placeholder 1">
            <a:extLst>
              <a:ext uri="{FF2B5EF4-FFF2-40B4-BE49-F238E27FC236}">
                <a16:creationId xmlns:a16="http://schemas.microsoft.com/office/drawing/2014/main" id="{87C27F5D-9233-4957-904D-250ED40A60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143003"/>
            <a:ext cx="8305800" cy="492601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/>
              <a:t>FY 23-24 projected surplus of $166K for end of year. 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/>
              <a:t>Fiscal 24-25 budget is projected to have surplus of $72K.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/>
              <a:t>FY 24-25 budget includes the approved 3-year labor agreements. 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/>
              <a:t>Water Fund continues to run deficits, while a treatment system is designed and funding sources are being identified.</a:t>
            </a:r>
          </a:p>
        </p:txBody>
      </p:sp>
      <p:sp>
        <p:nvSpPr>
          <p:cNvPr id="18436" name="Slide Number Placeholder 5">
            <a:extLst>
              <a:ext uri="{FF2B5EF4-FFF2-40B4-BE49-F238E27FC236}">
                <a16:creationId xmlns:a16="http://schemas.microsoft.com/office/drawing/2014/main" id="{99D8643C-5645-47C4-AAEF-B700BD221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03C5E7-199F-4524-AC06-01AC61C1863B}" type="slidenum"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6" name="Line 32">
            <a:extLst>
              <a:ext uri="{FF2B5EF4-FFF2-40B4-BE49-F238E27FC236}">
                <a16:creationId xmlns:a16="http://schemas.microsoft.com/office/drawing/2014/main" id="{6B839A95-DC5C-4F13-920F-18E2F3C85D9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5622794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8">
            <a:extLst>
              <a:ext uri="{FF2B5EF4-FFF2-40B4-BE49-F238E27FC236}">
                <a16:creationId xmlns:a16="http://schemas.microsoft.com/office/drawing/2014/main" id="{99E33885-8053-457C-9922-1AE2D9DA8E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446086"/>
          </a:xfrm>
        </p:spPr>
        <p:txBody>
          <a:bodyPr/>
          <a:lstStyle/>
          <a:p>
            <a:pPr algn="ctr" eaLnBrk="1" hangingPunct="1"/>
            <a:r>
              <a:rPr lang="en-US" altLang="en-US" sz="2400" b="1" dirty="0"/>
              <a:t>General Fund Expenditures</a:t>
            </a:r>
          </a:p>
        </p:txBody>
      </p:sp>
      <p:sp>
        <p:nvSpPr>
          <p:cNvPr id="74755" name="Rectangle 31">
            <a:extLst>
              <a:ext uri="{FF2B5EF4-FFF2-40B4-BE49-F238E27FC236}">
                <a16:creationId xmlns:a16="http://schemas.microsoft.com/office/drawing/2014/main" id="{46E1EC86-89D3-4C69-BDE0-DFA4D69344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42962"/>
            <a:ext cx="7924800" cy="70643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1600" b="1" dirty="0"/>
              <a:t>Capital Outlay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1600" b="1" dirty="0"/>
              <a:t>July 1, 2024 – June 30, 2025</a:t>
            </a:r>
          </a:p>
        </p:txBody>
      </p:sp>
      <p:sp>
        <p:nvSpPr>
          <p:cNvPr id="74756" name="Slide Number Placeholder 5">
            <a:extLst>
              <a:ext uri="{FF2B5EF4-FFF2-40B4-BE49-F238E27FC236}">
                <a16:creationId xmlns:a16="http://schemas.microsoft.com/office/drawing/2014/main" id="{3F1A0556-C1D2-4E83-971F-113B4B80E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36A9A8F-9230-4955-9BEA-423ABF4C6087}" type="slidenum"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6" name="Line 32">
            <a:extLst>
              <a:ext uri="{FF2B5EF4-FFF2-40B4-BE49-F238E27FC236}">
                <a16:creationId xmlns:a16="http://schemas.microsoft.com/office/drawing/2014/main" id="{92DE635D-D647-4998-BC04-E2FF86BDE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59" y="7620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2" name="Multiply 1">
            <a:extLst>
              <a:ext uri="{FF2B5EF4-FFF2-40B4-BE49-F238E27FC236}">
                <a16:creationId xmlns:a16="http://schemas.microsoft.com/office/drawing/2014/main" id="{1AB62B78-0168-4931-BB6D-994A0E24A900}"/>
              </a:ext>
            </a:extLst>
          </p:cNvPr>
          <p:cNvSpPr/>
          <p:nvPr/>
        </p:nvSpPr>
        <p:spPr bwMode="auto">
          <a:xfrm>
            <a:off x="3048000" y="2703513"/>
            <a:ext cx="914400" cy="914400"/>
          </a:xfrm>
          <a:prstGeom prst="mathMultiply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Multiply 2">
            <a:extLst>
              <a:ext uri="{FF2B5EF4-FFF2-40B4-BE49-F238E27FC236}">
                <a16:creationId xmlns:a16="http://schemas.microsoft.com/office/drawing/2014/main" id="{EABF162C-1618-4F30-AC5F-E51B7615D36A}"/>
              </a:ext>
            </a:extLst>
          </p:cNvPr>
          <p:cNvSpPr/>
          <p:nvPr/>
        </p:nvSpPr>
        <p:spPr bwMode="auto">
          <a:xfrm>
            <a:off x="1143000" y="1752600"/>
            <a:ext cx="6705600" cy="3962400"/>
          </a:xfrm>
          <a:prstGeom prst="mathMultiply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cxnSp>
        <p:nvCxnSpPr>
          <p:cNvPr id="74760" name="Straight Connector 5">
            <a:extLst>
              <a:ext uri="{FF2B5EF4-FFF2-40B4-BE49-F238E27FC236}">
                <a16:creationId xmlns:a16="http://schemas.microsoft.com/office/drawing/2014/main" id="{B5FC2F3C-6E6B-47A9-98A1-5328656FC29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5800" y="1447800"/>
            <a:ext cx="6553200" cy="3200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3">
            <a:extLst>
              <a:ext uri="{FF2B5EF4-FFF2-40B4-BE49-F238E27FC236}">
                <a16:creationId xmlns:a16="http://schemas.microsoft.com/office/drawing/2014/main" id="{1151A67F-924C-4415-B619-24C3169DB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59" y="1419237"/>
            <a:ext cx="8077200" cy="660387"/>
          </a:xfrm>
          <a:prstGeom prst="rect">
            <a:avLst/>
          </a:prstGeom>
          <a:gradFill>
            <a:gsLst>
              <a:gs pos="0">
                <a:srgbClr val="FFF1C9"/>
              </a:gs>
              <a:gs pos="100000">
                <a:srgbClr val="9DAAB2"/>
              </a:gs>
            </a:gsLst>
            <a:lin ang="5400000" scaled="1"/>
          </a:gradFill>
          <a:ln>
            <a:solidFill>
              <a:srgbClr val="B3DBF7"/>
            </a:solidFill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altLang="en-US" sz="1600" kern="0" dirty="0"/>
              <a:t>Capital Outlay: (</a:t>
            </a:r>
            <a:r>
              <a:rPr lang="en-US" altLang="en-US" sz="1600" b="0" kern="0" dirty="0"/>
              <a:t>One-time purchases) Expenditures to acquire or improve long-term assets</a:t>
            </a:r>
            <a:r>
              <a:rPr lang="en-US" altLang="en-US" b="0" kern="0" dirty="0"/>
              <a:t>.  </a:t>
            </a:r>
            <a:r>
              <a:rPr lang="en-US" altLang="en-US" sz="1400" b="0" kern="0" dirty="0"/>
              <a:t>Examples include: Vehicles, Equipment, Furniture, IT Hardware and Software, and Facility Improvements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7B7CAB-2435-4A76-9AF7-733CC22FB1CA}"/>
              </a:ext>
            </a:extLst>
          </p:cNvPr>
          <p:cNvSpPr txBox="1"/>
          <p:nvPr/>
        </p:nvSpPr>
        <p:spPr>
          <a:xfrm>
            <a:off x="1030940" y="2797757"/>
            <a:ext cx="6970059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sz="1400" kern="0" dirty="0">
                <a:solidFill>
                  <a:schemeClr val="tx1"/>
                </a:solidFill>
              </a:rPr>
              <a:t>General Fund Capital Outlay Major Increases and Decreases:</a:t>
            </a:r>
          </a:p>
          <a:p>
            <a:pPr marL="914400" lvl="1" indent="-4572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1600" kern="0" dirty="0">
                <a:solidFill>
                  <a:schemeClr val="tx1"/>
                </a:solidFill>
              </a:rPr>
              <a:t>$184K Public Works Administration Vehicles  </a:t>
            </a:r>
          </a:p>
          <a:p>
            <a:pPr marL="914400" lvl="1" indent="-4572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1600" kern="0" dirty="0"/>
              <a:t>$50K Police IT Hardware and Software Infrastructure investments</a:t>
            </a:r>
          </a:p>
          <a:p>
            <a:pPr marL="914400" lvl="1" indent="-4572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1600" kern="0" dirty="0">
                <a:solidFill>
                  <a:schemeClr val="tx1"/>
                </a:solidFill>
              </a:rPr>
              <a:t>$10K Police Field/Patrol services vehicle investments. </a:t>
            </a:r>
          </a:p>
          <a:p>
            <a:pPr marL="914400" lvl="1" indent="-4572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1600" kern="0" dirty="0">
                <a:solidFill>
                  <a:schemeClr val="tx1"/>
                </a:solidFill>
              </a:rPr>
              <a:t>$65K Rec &amp; Community Services Vehicles and Other Equipment</a:t>
            </a:r>
          </a:p>
          <a:p>
            <a:pPr marL="914400" lvl="1" indent="-4572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1600" kern="0" dirty="0">
                <a:solidFill>
                  <a:schemeClr val="tx1"/>
                </a:solidFill>
              </a:rPr>
              <a:t>$419K IT Hardware/Software &amp; Other Equipment </a:t>
            </a:r>
          </a:p>
          <a:p>
            <a:pPr marL="914400" lvl="1" indent="-4572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1600" kern="0" dirty="0">
                <a:solidFill>
                  <a:schemeClr val="tx1"/>
                </a:solidFill>
              </a:rPr>
              <a:t>$300K General Fund Capital Improvement Projects (Ford Park Access Road, GWMA Recycled Water Project) </a:t>
            </a:r>
          </a:p>
          <a:p>
            <a:pPr marL="914400" lvl="1" indent="-457200" eaLnBrk="1" hangingPunct="1">
              <a:spcAft>
                <a:spcPts val="600"/>
              </a:spcAft>
              <a:buFont typeface="+mj-lt"/>
              <a:buAutoNum type="arabicPeriod"/>
              <a:defRPr/>
            </a:pPr>
            <a:endParaRPr lang="en-US" altLang="en-US" sz="1200" b="0" kern="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9861D0-760F-4A3E-A7C3-C47207D4BEA8}"/>
              </a:ext>
            </a:extLst>
          </p:cNvPr>
          <p:cNvSpPr txBox="1"/>
          <p:nvPr/>
        </p:nvSpPr>
        <p:spPr>
          <a:xfrm>
            <a:off x="1954306" y="2125674"/>
            <a:ext cx="45988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1800" b="0" kern="0" dirty="0"/>
              <a:t>Total budget is $2.4M or 5.2%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1800" b="0" kern="0" dirty="0"/>
              <a:t>Increase of $1.05M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8">
            <a:extLst>
              <a:ext uri="{FF2B5EF4-FFF2-40B4-BE49-F238E27FC236}">
                <a16:creationId xmlns:a16="http://schemas.microsoft.com/office/drawing/2014/main" id="{DB5BA9F7-F481-4B86-B067-94CFAB494F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495300"/>
          </a:xfrm>
        </p:spPr>
        <p:txBody>
          <a:bodyPr/>
          <a:lstStyle/>
          <a:p>
            <a:pPr algn="ctr" eaLnBrk="1" hangingPunct="1"/>
            <a:r>
              <a:rPr lang="en-US" altLang="en-US" sz="2400" b="1" dirty="0"/>
              <a:t>General Fund Expenditures</a:t>
            </a:r>
          </a:p>
        </p:txBody>
      </p:sp>
      <p:sp>
        <p:nvSpPr>
          <p:cNvPr id="71683" name="Rectangle 31">
            <a:extLst>
              <a:ext uri="{FF2B5EF4-FFF2-40B4-BE49-F238E27FC236}">
                <a16:creationId xmlns:a16="http://schemas.microsoft.com/office/drawing/2014/main" id="{A390C7B9-2824-4C67-B52B-2DF9E04F03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00100"/>
            <a:ext cx="7924800" cy="5257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1800" dirty="0"/>
              <a:t>Transfers to Other Funds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1800" dirty="0"/>
              <a:t>July 1, 2024 – June 30, 2025</a:t>
            </a:r>
          </a:p>
        </p:txBody>
      </p:sp>
      <p:sp>
        <p:nvSpPr>
          <p:cNvPr id="71684" name="Slide Number Placeholder 5">
            <a:extLst>
              <a:ext uri="{FF2B5EF4-FFF2-40B4-BE49-F238E27FC236}">
                <a16:creationId xmlns:a16="http://schemas.microsoft.com/office/drawing/2014/main" id="{47875F8D-42A3-46D1-AE59-DB84090E8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E4CC854-90B6-4B46-956F-7D1E0EC7FE3B}" type="slidenum"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6" name="Line 32">
            <a:extLst>
              <a:ext uri="{FF2B5EF4-FFF2-40B4-BE49-F238E27FC236}">
                <a16:creationId xmlns:a16="http://schemas.microsoft.com/office/drawing/2014/main" id="{92DE635D-D647-4998-BC04-E2FF86BDE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8001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2" name="Multiply 1">
            <a:extLst>
              <a:ext uri="{FF2B5EF4-FFF2-40B4-BE49-F238E27FC236}">
                <a16:creationId xmlns:a16="http://schemas.microsoft.com/office/drawing/2014/main" id="{1AB62B78-0168-4931-BB6D-994A0E24A900}"/>
              </a:ext>
            </a:extLst>
          </p:cNvPr>
          <p:cNvSpPr/>
          <p:nvPr/>
        </p:nvSpPr>
        <p:spPr bwMode="auto">
          <a:xfrm>
            <a:off x="3048000" y="2703513"/>
            <a:ext cx="914400" cy="914400"/>
          </a:xfrm>
          <a:prstGeom prst="mathMultiply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cxnSp>
        <p:nvCxnSpPr>
          <p:cNvPr id="71688" name="Straight Connector 5">
            <a:extLst>
              <a:ext uri="{FF2B5EF4-FFF2-40B4-BE49-F238E27FC236}">
                <a16:creationId xmlns:a16="http://schemas.microsoft.com/office/drawing/2014/main" id="{98762057-A61A-4A82-A6AF-38708B4C7B3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5800" y="1447800"/>
            <a:ext cx="6553200" cy="3200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3">
            <a:extLst>
              <a:ext uri="{FF2B5EF4-FFF2-40B4-BE49-F238E27FC236}">
                <a16:creationId xmlns:a16="http://schemas.microsoft.com/office/drawing/2014/main" id="{AB940A57-3EA4-40D8-8D0B-15BED8E76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98613"/>
            <a:ext cx="7924800" cy="382587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>
                <a:solidFill>
                  <a:srgbClr val="0000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altLang="en-US" sz="2000" kern="0" dirty="0">
                <a:solidFill>
                  <a:schemeClr val="tx1"/>
                </a:solidFill>
              </a:rPr>
              <a:t>Transfers</a:t>
            </a:r>
            <a:r>
              <a:rPr lang="en-US" altLang="en-US" sz="2000" kern="0" dirty="0"/>
              <a:t> Out – </a:t>
            </a:r>
            <a:r>
              <a:rPr lang="en-US" altLang="en-US" sz="2000" b="0" kern="0" dirty="0"/>
              <a:t>General Fund transfers funds to other City funds.</a:t>
            </a:r>
            <a:r>
              <a:rPr lang="en-US" altLang="en-US" sz="2000" b="0" i="1" kern="0" dirty="0"/>
              <a:t> </a:t>
            </a:r>
            <a:endParaRPr lang="en-US" altLang="en-US" sz="2000" b="0" kern="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F91D38-859D-413B-85EA-3599EF30CAD0}"/>
              </a:ext>
            </a:extLst>
          </p:cNvPr>
          <p:cNvSpPr txBox="1"/>
          <p:nvPr/>
        </p:nvSpPr>
        <p:spPr>
          <a:xfrm>
            <a:off x="838200" y="2054951"/>
            <a:ext cx="6858000" cy="584775"/>
          </a:xfrm>
          <a:prstGeom prst="rect">
            <a:avLst/>
          </a:prstGeom>
          <a:gradFill>
            <a:gsLst>
              <a:gs pos="0">
                <a:srgbClr val="F9F5EF"/>
              </a:gs>
              <a:gs pos="100000">
                <a:srgbClr val="9DAAB2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1600" b="0" kern="0" dirty="0"/>
              <a:t>Total Transfer Out to other funds is $2.5 million or 5.5%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1600" b="0" kern="0" dirty="0"/>
              <a:t>Increase of $300K 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AE927B45-0577-4A13-B0D0-4730812C0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18" y="2971801"/>
            <a:ext cx="8077200" cy="3049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>
                <a:solidFill>
                  <a:srgbClr val="0000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altLang="en-US" sz="1800" b="0" kern="0" dirty="0">
                <a:solidFill>
                  <a:schemeClr val="tx1"/>
                </a:solidFill>
              </a:rPr>
              <a:t>Transfers Out Changes consist of:</a:t>
            </a:r>
          </a:p>
          <a:p>
            <a:pPr marL="914400" lvl="1" indent="-4572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1800" b="0" kern="0" dirty="0">
                <a:solidFill>
                  <a:schemeClr val="tx1"/>
                </a:solidFill>
              </a:rPr>
              <a:t>Ford Park Operation Subsidy </a:t>
            </a:r>
            <a:r>
              <a:rPr lang="en-US" altLang="en-US" sz="1800" kern="0" dirty="0">
                <a:solidFill>
                  <a:schemeClr val="tx1"/>
                </a:solidFill>
              </a:rPr>
              <a:t>$115K decrease from previous year</a:t>
            </a:r>
          </a:p>
          <a:p>
            <a:pPr marL="914400" lvl="1" indent="-4572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1800" b="0" kern="0" dirty="0">
                <a:solidFill>
                  <a:schemeClr val="tx1"/>
                </a:solidFill>
              </a:rPr>
              <a:t>Golf Course Operation Subsidy </a:t>
            </a:r>
            <a:r>
              <a:rPr lang="en-US" altLang="en-US" sz="1800" kern="0" dirty="0">
                <a:solidFill>
                  <a:schemeClr val="tx1"/>
                </a:solidFill>
              </a:rPr>
              <a:t>$50K decrease from previous year</a:t>
            </a:r>
          </a:p>
          <a:p>
            <a:pPr marL="914400" lvl="1" indent="-4572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1800" b="0" kern="0" dirty="0">
                <a:solidFill>
                  <a:schemeClr val="tx1"/>
                </a:solidFill>
              </a:rPr>
              <a:t>Transfer to Gas Tax </a:t>
            </a:r>
            <a:r>
              <a:rPr lang="en-US" altLang="en-US" sz="1800" kern="0" dirty="0">
                <a:solidFill>
                  <a:schemeClr val="tx1"/>
                </a:solidFill>
              </a:rPr>
              <a:t>$200K increases from previous year</a:t>
            </a:r>
          </a:p>
          <a:p>
            <a:pPr marL="914400" lvl="1" indent="-4572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1800" b="0" kern="0" dirty="0">
                <a:solidFill>
                  <a:schemeClr val="tx1"/>
                </a:solidFill>
              </a:rPr>
              <a:t>Transfer to Prop A </a:t>
            </a:r>
            <a:r>
              <a:rPr lang="en-US" altLang="en-US" sz="1800" kern="0" dirty="0">
                <a:solidFill>
                  <a:schemeClr val="tx1"/>
                </a:solidFill>
              </a:rPr>
              <a:t>$250K increase from previous year </a:t>
            </a:r>
          </a:p>
          <a:p>
            <a:pPr marL="914400" lvl="1" indent="-4572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1800" b="0" kern="0" dirty="0">
                <a:solidFill>
                  <a:schemeClr val="tx1"/>
                </a:solidFill>
              </a:rPr>
              <a:t>Transfer to Measure R </a:t>
            </a:r>
            <a:r>
              <a:rPr lang="en-US" altLang="en-US" sz="1800" kern="0" dirty="0">
                <a:solidFill>
                  <a:schemeClr val="tx1"/>
                </a:solidFill>
              </a:rPr>
              <a:t>$15K increase from prior year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8">
            <a:extLst>
              <a:ext uri="{FF2B5EF4-FFF2-40B4-BE49-F238E27FC236}">
                <a16:creationId xmlns:a16="http://schemas.microsoft.com/office/drawing/2014/main" id="{31EF0BB8-9AB8-4A2B-9C32-CC59FFE541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584200"/>
          </a:xfrm>
        </p:spPr>
        <p:txBody>
          <a:bodyPr/>
          <a:lstStyle/>
          <a:p>
            <a:pPr algn="ctr" eaLnBrk="1" hangingPunct="1"/>
            <a:r>
              <a:rPr lang="en-US" altLang="en-US" sz="2400" b="1" dirty="0"/>
              <a:t>General Fund Expenditures</a:t>
            </a:r>
          </a:p>
        </p:txBody>
      </p:sp>
      <p:sp>
        <p:nvSpPr>
          <p:cNvPr id="77827" name="Rectangle 31">
            <a:extLst>
              <a:ext uri="{FF2B5EF4-FFF2-40B4-BE49-F238E27FC236}">
                <a16:creationId xmlns:a16="http://schemas.microsoft.com/office/drawing/2014/main" id="{CB1AE491-AD76-4DE8-9D11-8B0D860BA7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9900" y="803837"/>
            <a:ext cx="7924800" cy="5257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1800" dirty="0"/>
              <a:t>Debt Service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1800" dirty="0"/>
              <a:t>July 1, 2024 – June 30, 2025</a:t>
            </a:r>
          </a:p>
        </p:txBody>
      </p:sp>
      <p:sp>
        <p:nvSpPr>
          <p:cNvPr id="77828" name="Slide Number Placeholder 5">
            <a:extLst>
              <a:ext uri="{FF2B5EF4-FFF2-40B4-BE49-F238E27FC236}">
                <a16:creationId xmlns:a16="http://schemas.microsoft.com/office/drawing/2014/main" id="{8F2D0A8F-E6BE-47A7-96AD-89C4F2F5A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497A3AD-E945-43A0-96E7-0E782589A31A}" type="slidenum"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en-US" sz="1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6" name="Line 32">
            <a:extLst>
              <a:ext uri="{FF2B5EF4-FFF2-40B4-BE49-F238E27FC236}">
                <a16:creationId xmlns:a16="http://schemas.microsoft.com/office/drawing/2014/main" id="{92DE635D-D647-4998-BC04-E2FF86BDE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759012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2" name="Multiply 1">
            <a:extLst>
              <a:ext uri="{FF2B5EF4-FFF2-40B4-BE49-F238E27FC236}">
                <a16:creationId xmlns:a16="http://schemas.microsoft.com/office/drawing/2014/main" id="{1AB62B78-0168-4931-BB6D-994A0E24A900}"/>
              </a:ext>
            </a:extLst>
          </p:cNvPr>
          <p:cNvSpPr/>
          <p:nvPr/>
        </p:nvSpPr>
        <p:spPr bwMode="auto">
          <a:xfrm>
            <a:off x="3048000" y="2703513"/>
            <a:ext cx="914400" cy="914400"/>
          </a:xfrm>
          <a:prstGeom prst="mathMultiply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Multiply 2">
            <a:extLst>
              <a:ext uri="{FF2B5EF4-FFF2-40B4-BE49-F238E27FC236}">
                <a16:creationId xmlns:a16="http://schemas.microsoft.com/office/drawing/2014/main" id="{EABF162C-1618-4F30-AC5F-E51B7615D36A}"/>
              </a:ext>
            </a:extLst>
          </p:cNvPr>
          <p:cNvSpPr/>
          <p:nvPr/>
        </p:nvSpPr>
        <p:spPr bwMode="auto">
          <a:xfrm>
            <a:off x="833718" y="1945153"/>
            <a:ext cx="7700682" cy="3962400"/>
          </a:xfrm>
          <a:prstGeom prst="mathMultiply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cxnSp>
        <p:nvCxnSpPr>
          <p:cNvPr id="77832" name="Straight Connector 5">
            <a:extLst>
              <a:ext uri="{FF2B5EF4-FFF2-40B4-BE49-F238E27FC236}">
                <a16:creationId xmlns:a16="http://schemas.microsoft.com/office/drawing/2014/main" id="{B06D848B-7E06-478B-88AA-A87AE7C758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5800" y="1447800"/>
            <a:ext cx="6553200" cy="3200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3">
            <a:extLst>
              <a:ext uri="{FF2B5EF4-FFF2-40B4-BE49-F238E27FC236}">
                <a16:creationId xmlns:a16="http://schemas.microsoft.com/office/drawing/2014/main" id="{457056D4-D22A-4E40-9660-5AE2A2C5E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718" y="1468789"/>
            <a:ext cx="7772400" cy="108064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71000">
                <a:srgbClr val="E1F4FF"/>
              </a:gs>
              <a:gs pos="100000">
                <a:srgbClr val="A4B2BA"/>
              </a:gs>
            </a:gsLst>
            <a:lin ang="5400000" scaled="1"/>
          </a:gradFill>
          <a:ln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 eaLnBrk="1" hangingPunct="1">
              <a:buFontTx/>
              <a:buNone/>
              <a:defRPr/>
            </a:pPr>
            <a:r>
              <a:rPr lang="en-US" altLang="en-US" sz="1600" kern="0" dirty="0"/>
              <a:t>Debt Service – </a:t>
            </a:r>
            <a:r>
              <a:rPr lang="en-US" altLang="en-US" sz="1600" b="0" kern="0" dirty="0"/>
              <a:t>Principal and interest payments for bonds and loans received by the City.</a:t>
            </a:r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1400" b="0" kern="0" dirty="0">
                <a:solidFill>
                  <a:schemeClr val="tx1"/>
                </a:solidFill>
              </a:rPr>
              <a:t>Total debt service budget is $610K or 1.3%</a:t>
            </a:r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1400" b="0" kern="0" dirty="0">
                <a:solidFill>
                  <a:schemeClr val="tx1"/>
                </a:solidFill>
              </a:rPr>
              <a:t>2015 Lease Debt Payment $410,000</a:t>
            </a:r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1400" b="0" kern="0" dirty="0">
                <a:solidFill>
                  <a:schemeClr val="tx1"/>
                </a:solidFill>
              </a:rPr>
              <a:t>Energy savings lease purchase agreement $186,000  </a:t>
            </a:r>
          </a:p>
          <a:p>
            <a:pPr marL="0" indent="0" algn="ctr" eaLnBrk="1" hangingPunct="1">
              <a:buFontTx/>
              <a:buNone/>
              <a:defRPr/>
            </a:pPr>
            <a:endParaRPr lang="en-US" altLang="en-US" sz="1600" b="0" kern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D493F51-0FA5-4058-9551-59B8B6F37D9A}"/>
              </a:ext>
            </a:extLst>
          </p:cNvPr>
          <p:cNvGraphicFramePr>
            <a:graphicFrameLocks noGrp="1"/>
          </p:cNvGraphicFramePr>
          <p:nvPr/>
        </p:nvGraphicFramePr>
        <p:xfrm>
          <a:off x="1998009" y="3101133"/>
          <a:ext cx="5346700" cy="2838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1300">
                  <a:extLst>
                    <a:ext uri="{9D8B030D-6E8A-4147-A177-3AD203B41FA5}">
                      <a16:colId xmlns:a16="http://schemas.microsoft.com/office/drawing/2014/main" val="238800817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360465526"/>
                    </a:ext>
                  </a:extLst>
                </a:gridCol>
              </a:tblGrid>
              <a:tr h="3705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Issue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Balance</a:t>
                      </a: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3815617351"/>
                  </a:ext>
                </a:extLst>
              </a:tr>
              <a:tr h="285893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2015</a:t>
                      </a:r>
                      <a:r>
                        <a:rPr lang="en-US" sz="1400" baseline="0" dirty="0"/>
                        <a:t> Lease Bonds (Principal)</a:t>
                      </a:r>
                      <a:endParaRPr lang="en-US" sz="14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$4,445,000</a:t>
                      </a: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958331327"/>
                  </a:ext>
                </a:extLst>
              </a:tr>
              <a:tr h="285893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Compensated</a:t>
                      </a:r>
                      <a:r>
                        <a:rPr lang="en-US" sz="1400" baseline="0" dirty="0"/>
                        <a:t> Leave</a:t>
                      </a:r>
                      <a:endParaRPr lang="en-US" sz="14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 3,610,130</a:t>
                      </a: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623422829"/>
                  </a:ext>
                </a:extLst>
              </a:tr>
              <a:tr h="285893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2004 Water Bond (Principal)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740,000</a:t>
                      </a:r>
                      <a:r>
                        <a:rPr lang="en-US" sz="1400" b="1" u="sng" baseline="30000" dirty="0"/>
                        <a:t>c</a:t>
                      </a: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4270486299"/>
                  </a:ext>
                </a:extLst>
              </a:tr>
              <a:tr h="285893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Net Pension</a:t>
                      </a:r>
                      <a:r>
                        <a:rPr lang="en-US" sz="1400" baseline="0" dirty="0"/>
                        <a:t> Liability</a:t>
                      </a:r>
                      <a:endParaRPr lang="en-US" sz="14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49,366,418</a:t>
                      </a: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3401005939"/>
                  </a:ext>
                </a:extLst>
              </a:tr>
              <a:tr h="308798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Retiree</a:t>
                      </a:r>
                      <a:r>
                        <a:rPr lang="en-US" sz="1400" baseline="0" dirty="0"/>
                        <a:t> Health Liability</a:t>
                      </a:r>
                      <a:endParaRPr lang="en-US" sz="14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64,812,274</a:t>
                      </a: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146449802"/>
                  </a:ext>
                </a:extLst>
              </a:tr>
              <a:tr h="486007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Energy Savings Lease Purchase Agreement (Loan Pymt)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 1,995,409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372007755"/>
                  </a:ext>
                </a:extLst>
              </a:tr>
              <a:tr h="42179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Total City Debt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$124,969,231</a:t>
                      </a: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3822566663"/>
                  </a:ext>
                </a:extLst>
              </a:tr>
            </a:tbl>
          </a:graphicData>
        </a:graphic>
      </p:graphicFrame>
      <p:sp>
        <p:nvSpPr>
          <p:cNvPr id="15" name="Rectangle 3">
            <a:extLst>
              <a:ext uri="{FF2B5EF4-FFF2-40B4-BE49-F238E27FC236}">
                <a16:creationId xmlns:a16="http://schemas.microsoft.com/office/drawing/2014/main" id="{80E6624B-DDFC-45EF-970C-7E0116823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8009" y="2766268"/>
            <a:ext cx="5346700" cy="489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>
                <a:solidFill>
                  <a:srgbClr val="0000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 eaLnBrk="1" hangingPunct="1">
              <a:buFontTx/>
              <a:buNone/>
              <a:defRPr/>
            </a:pPr>
            <a:r>
              <a:rPr lang="en-US" altLang="en-US" sz="2000" kern="0" dirty="0"/>
              <a:t>The City’s total debt as of June 30, 2023</a:t>
            </a:r>
            <a:r>
              <a:rPr lang="en-US" altLang="en-US" sz="2000" b="0" kern="0" dirty="0"/>
              <a:t>	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altLang="en-US" sz="2000" b="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174B098-1F03-4D80-89DF-FBE7D1A1C832}"/>
              </a:ext>
            </a:extLst>
          </p:cNvPr>
          <p:cNvSpPr txBox="1"/>
          <p:nvPr/>
        </p:nvSpPr>
        <p:spPr>
          <a:xfrm>
            <a:off x="1447800" y="6034743"/>
            <a:ext cx="45809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b="0" u="sng" dirty="0"/>
              <a:t>c</a:t>
            </a:r>
            <a:r>
              <a:rPr lang="en-US" altLang="en-US" sz="1400" b="0" dirty="0"/>
              <a:t> – paid for by the Water Utility Fund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8">
            <a:extLst>
              <a:ext uri="{FF2B5EF4-FFF2-40B4-BE49-F238E27FC236}">
                <a16:creationId xmlns:a16="http://schemas.microsoft.com/office/drawing/2014/main" id="{BF48B272-00B4-424E-8CF7-4B09566A4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838200"/>
          </a:xfrm>
        </p:spPr>
        <p:txBody>
          <a:bodyPr/>
          <a:lstStyle/>
          <a:p>
            <a:pPr algn="ctr" eaLnBrk="1" hangingPunct="1"/>
            <a:r>
              <a:rPr lang="en-US" altLang="en-US" sz="4400" b="1"/>
              <a:t>General Fund Expenditures</a:t>
            </a:r>
          </a:p>
        </p:txBody>
      </p:sp>
      <p:sp>
        <p:nvSpPr>
          <p:cNvPr id="80899" name="Rectangle 31">
            <a:extLst>
              <a:ext uri="{FF2B5EF4-FFF2-40B4-BE49-F238E27FC236}">
                <a16:creationId xmlns:a16="http://schemas.microsoft.com/office/drawing/2014/main" id="{62645693-2B4A-4D03-95D8-6CDB5340CE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7924800" cy="5257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 b="1" dirty="0"/>
          </a:p>
          <a:p>
            <a:pPr marL="0" indent="0" algn="ctr" eaLnBrk="1" hangingPunct="1">
              <a:buFontTx/>
              <a:buNone/>
            </a:pPr>
            <a:r>
              <a:rPr lang="en-US" altLang="en-US" sz="5400" dirty="0"/>
              <a:t>By Department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4400" dirty="0"/>
              <a:t>July 1, 2024 – June 30, 2025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4400" dirty="0"/>
              <a:t>(FY2024-25) </a:t>
            </a:r>
          </a:p>
        </p:txBody>
      </p:sp>
      <p:sp>
        <p:nvSpPr>
          <p:cNvPr id="80900" name="Slide Number Placeholder 5">
            <a:extLst>
              <a:ext uri="{FF2B5EF4-FFF2-40B4-BE49-F238E27FC236}">
                <a16:creationId xmlns:a16="http://schemas.microsoft.com/office/drawing/2014/main" id="{54948ACC-19A8-4AA8-9DFD-20D520C8A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05C012A-26E2-4C9D-9F86-75794CF0E194}" type="slidenum"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6" name="Line 32">
            <a:extLst>
              <a:ext uri="{FF2B5EF4-FFF2-40B4-BE49-F238E27FC236}">
                <a16:creationId xmlns:a16="http://schemas.microsoft.com/office/drawing/2014/main" id="{92DE635D-D647-4998-BC04-E2FF86BDE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2" name="Multiply 1">
            <a:extLst>
              <a:ext uri="{FF2B5EF4-FFF2-40B4-BE49-F238E27FC236}">
                <a16:creationId xmlns:a16="http://schemas.microsoft.com/office/drawing/2014/main" id="{1AB62B78-0168-4931-BB6D-994A0E24A900}"/>
              </a:ext>
            </a:extLst>
          </p:cNvPr>
          <p:cNvSpPr/>
          <p:nvPr/>
        </p:nvSpPr>
        <p:spPr bwMode="auto">
          <a:xfrm>
            <a:off x="3048000" y="2703513"/>
            <a:ext cx="914400" cy="573087"/>
          </a:xfrm>
          <a:prstGeom prst="mathMultiply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Multiply 2">
            <a:extLst>
              <a:ext uri="{FF2B5EF4-FFF2-40B4-BE49-F238E27FC236}">
                <a16:creationId xmlns:a16="http://schemas.microsoft.com/office/drawing/2014/main" id="{EABF162C-1618-4F30-AC5F-E51B7615D36A}"/>
              </a:ext>
            </a:extLst>
          </p:cNvPr>
          <p:cNvSpPr/>
          <p:nvPr/>
        </p:nvSpPr>
        <p:spPr bwMode="auto">
          <a:xfrm>
            <a:off x="1143000" y="1752600"/>
            <a:ext cx="6705600" cy="3962400"/>
          </a:xfrm>
          <a:prstGeom prst="mathMultiply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cxnSp>
        <p:nvCxnSpPr>
          <p:cNvPr id="80904" name="Straight Connector 5">
            <a:extLst>
              <a:ext uri="{FF2B5EF4-FFF2-40B4-BE49-F238E27FC236}">
                <a16:creationId xmlns:a16="http://schemas.microsoft.com/office/drawing/2014/main" id="{7C5FEEC4-783D-4A01-8828-721B090C137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5800" y="1447800"/>
            <a:ext cx="6553200" cy="3200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CAFBF-91EA-497B-9078-1684DCF62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gradFill>
            <a:gsLst>
              <a:gs pos="0">
                <a:srgbClr val="C5F0FF"/>
              </a:gs>
              <a:gs pos="100000">
                <a:srgbClr val="9DAAB2"/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en-US" sz="2800" b="1" dirty="0"/>
              <a:t>General Fund Expenditures by Department</a:t>
            </a:r>
            <a:br>
              <a:rPr lang="en-US" sz="2800" b="1" dirty="0"/>
            </a:br>
            <a:r>
              <a:rPr lang="en-US" sz="2800" b="1" dirty="0"/>
              <a:t>FY 2024-2025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6CE68AA-5ED2-40FE-ACD7-13C6D37AE7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807040"/>
              </p:ext>
            </p:extLst>
          </p:nvPr>
        </p:nvGraphicFramePr>
        <p:xfrm>
          <a:off x="0" y="1048871"/>
          <a:ext cx="9144000" cy="5903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E1A36-A9B9-46CA-997E-17D2BFE49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B711-1802-4FD4-AC84-E64C57A7210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9512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>
            <a:extLst>
              <a:ext uri="{FF2B5EF4-FFF2-40B4-BE49-F238E27FC236}">
                <a16:creationId xmlns:a16="http://schemas.microsoft.com/office/drawing/2014/main" id="{3DA32482-76C3-4142-A4FC-BEF6F53275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661988"/>
          </a:xfrm>
        </p:spPr>
        <p:txBody>
          <a:bodyPr/>
          <a:lstStyle/>
          <a:p>
            <a:pPr algn="ctr" eaLnBrk="1" hangingPunct="1"/>
            <a:r>
              <a:rPr lang="en-US" altLang="en-US" sz="2000" b="1" dirty="0"/>
              <a:t>General Fund Expenditures by Department</a:t>
            </a:r>
          </a:p>
        </p:txBody>
      </p:sp>
      <p:graphicFrame>
        <p:nvGraphicFramePr>
          <p:cNvPr id="61644" name="Group 204">
            <a:extLst>
              <a:ext uri="{FF2B5EF4-FFF2-40B4-BE49-F238E27FC236}">
                <a16:creationId xmlns:a16="http://schemas.microsoft.com/office/drawing/2014/main" id="{8E2CC8A7-7C8C-405F-B7B3-80BE032677A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64636506"/>
              </p:ext>
            </p:extLst>
          </p:nvPr>
        </p:nvGraphicFramePr>
        <p:xfrm>
          <a:off x="152399" y="438265"/>
          <a:ext cx="8839201" cy="6440216"/>
        </p:xfrm>
        <a:graphic>
          <a:graphicData uri="http://schemas.openxmlformats.org/drawingml/2006/table">
            <a:tbl>
              <a:tblPr/>
              <a:tblGrid>
                <a:gridCol w="1521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7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83845">
                  <a:extLst>
                    <a:ext uri="{9D8B030D-6E8A-4147-A177-3AD203B41FA5}">
                      <a16:colId xmlns:a16="http://schemas.microsoft.com/office/drawing/2014/main" val="3945185687"/>
                    </a:ext>
                  </a:extLst>
                </a:gridCol>
              </a:tblGrid>
              <a:tr h="6357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Department </a:t>
                      </a:r>
                    </a:p>
                  </a:txBody>
                  <a:tcPr marL="91439" marR="91439" marT="45682" marB="45682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Percent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Of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Total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FY 23-24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Adopted</a:t>
                      </a:r>
                    </a:p>
                  </a:txBody>
                  <a:tcPr marL="91439" marR="91439" marT="45682" marB="45682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FY 24-25 Proposed</a:t>
                      </a:r>
                    </a:p>
                  </a:txBody>
                  <a:tcPr marL="91439" marR="91439" marT="45682" marB="45682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Increase/ (Decrease)</a:t>
                      </a:r>
                    </a:p>
                  </a:txBody>
                  <a:tcPr marL="91439" marR="91439" marT="45682" marB="45682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Increase/ (Decrease)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Explanation</a:t>
                      </a:r>
                    </a:p>
                  </a:txBody>
                  <a:tcPr marL="91439" marR="91439" marT="45682" marB="45682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City Council</a:t>
                      </a:r>
                    </a:p>
                  </a:txBody>
                  <a:tcPr marL="91439" marR="91439" marT="45682" marB="45682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 $344,000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 $351,110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$7,110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Increase mainly in Personnel Costs per MOU, CALPERS, Health Care and conference, meeting &amp; travel cost.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City Manager, IT &amp; Telecom</a:t>
                      </a:r>
                    </a:p>
                  </a:txBody>
                  <a:tcPr marL="91439" marR="91439" marT="45682" marB="45682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1,883,000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2,512,907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629,907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Increase mainly in Personnel Costs per MOU, CALPERS, Health Care and IT projects.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Legal Services</a:t>
                      </a:r>
                    </a:p>
                  </a:txBody>
                  <a:tcPr marL="91439" marR="91439" marT="45682" marB="45682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725,000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925,000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200,000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Increased legal fee rate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City Clerk</a:t>
                      </a:r>
                    </a:p>
                  </a:txBody>
                  <a:tcPr marL="91439" marR="91439" marT="45682" marB="45682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667,000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809,444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142,444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Increase mainly in Personnel Costs per MOU, CALPERS, Health Care and up coming election cost.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Community Development</a:t>
                      </a:r>
                    </a:p>
                  </a:txBody>
                  <a:tcPr marL="91439" marR="91439" marT="45682" marB="45682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2,183,538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2,794,953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611,415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Increase mainly in Personnel Costs per MOU, CALPERS, Health Care and Permit Software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Finance, HR &amp; Risk Mgmt.</a:t>
                      </a:r>
                    </a:p>
                  </a:txBody>
                  <a:tcPr marL="91439" marR="91439" marT="45682" marB="45682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3,814,000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4,017,636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203,636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Increase mainly in Personnel Costs per MOU, CALPERS, Health Care and JPIA Liability Insurance 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Police</a:t>
                      </a:r>
                    </a:p>
                  </a:txBody>
                  <a:tcPr marL="91439" marR="91439" marT="45682" marB="45682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42.3%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19,032,000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19,546,901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514,901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Increase in personnel costs per MOU, CALPERS and Health Care. Other increases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Maint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&amp; Supply, increased contractual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Srvs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costs.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Public Works</a:t>
                      </a:r>
                    </a:p>
                  </a:txBody>
                  <a:tcPr marL="91439" marR="91439" marT="45682" marB="45682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5,610,000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6,834,404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1,224,404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Increase in personnel costs per MOU, CALPERS and Health Care. Other increases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Maint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&amp; Supply, increased contractual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Srvs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costs. Software in Capital Outlays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7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Recreation</a:t>
                      </a:r>
                    </a:p>
                  </a:txBody>
                  <a:tcPr marL="91439" marR="91439" marT="45682" marB="45682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5,338,000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6,116,017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778,017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Increase in personnel costs per MOU, CALPERS and Health Care. Offset by decreases in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Maint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&amp; Supply, Contact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Srvs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&amp; Capitol Outlays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8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Debt Service</a:t>
                      </a:r>
                    </a:p>
                  </a:txBody>
                  <a:tcPr marL="91439" marR="91439" marT="45682" marB="45682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610,000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610,465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465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Increase maturity of the loan payment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5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Transfers </a:t>
                      </a:r>
                    </a:p>
                  </a:txBody>
                  <a:tcPr marL="91439" marR="91439" marT="45682" marB="45682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2,263,000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2,763,121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500,121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Increase in Subsidy to Ford Park and Golf Course. Higher Payment From Successor Agency to City resulting in higher transfer to Fund (181) Equipment Replacement Fund; 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Transfers for Reserve </a:t>
                      </a:r>
                    </a:p>
                  </a:txBody>
                  <a:tcPr marL="91439" marR="91439" marT="45682" marB="45682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200,000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200,000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-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Yearly Transfer for Contingency 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40054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Vacancy Savings Rate </a:t>
                      </a:r>
                    </a:p>
                  </a:txBody>
                  <a:tcPr marL="91439" marR="91439" marT="45682" marB="45682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-2.9%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(965,000)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(1,318,110)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(353,110)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Applied 4.5% savings in FY24-25,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8 Current Vacancies noted.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CF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560115"/>
                  </a:ext>
                </a:extLst>
              </a:tr>
              <a:tr h="4198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Total Expenditures</a:t>
                      </a:r>
                    </a:p>
                  </a:txBody>
                  <a:tcPr marL="91439" marR="91439" marT="45682" marB="45682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100%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$41,704,538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$46,163,848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$4,459,310</a:t>
                      </a: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1439" marR="91439" marT="45682" marB="45682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3047" name="Slide Number Placeholder 6">
            <a:extLst>
              <a:ext uri="{FF2B5EF4-FFF2-40B4-BE49-F238E27FC236}">
                <a16:creationId xmlns:a16="http://schemas.microsoft.com/office/drawing/2014/main" id="{9539BE7A-C5A3-4303-B54C-FFFB3C4EA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77000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B1BBC08-A194-4CD3-BA52-2A2D34F65D44}" type="slidenum"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A71C699-C7D4-4D56-B7FC-94F140FBC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488" y="1985963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1555" name="Line 115">
            <a:extLst>
              <a:ext uri="{FF2B5EF4-FFF2-40B4-BE49-F238E27FC236}">
                <a16:creationId xmlns:a16="http://schemas.microsoft.com/office/drawing/2014/main" id="{348B2C43-5710-400F-BB6B-39A6D1DB5998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57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83050" name="TextBox 1">
            <a:extLst>
              <a:ext uri="{FF2B5EF4-FFF2-40B4-BE49-F238E27FC236}">
                <a16:creationId xmlns:a16="http://schemas.microsoft.com/office/drawing/2014/main" id="{92372072-42C1-4691-89D2-0D103C959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5488" y="6858000"/>
            <a:ext cx="647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8">
            <a:extLst>
              <a:ext uri="{FF2B5EF4-FFF2-40B4-BE49-F238E27FC236}">
                <a16:creationId xmlns:a16="http://schemas.microsoft.com/office/drawing/2014/main" id="{042D5692-B1D5-4691-9A26-A5A20FE56C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838200"/>
          </a:xfrm>
        </p:spPr>
        <p:txBody>
          <a:bodyPr/>
          <a:lstStyle/>
          <a:p>
            <a:pPr algn="ctr" eaLnBrk="1" hangingPunct="1"/>
            <a:r>
              <a:rPr lang="en-US" altLang="en-US" sz="4400" b="1" dirty="0"/>
              <a:t>FY 2024-2025 Budget</a:t>
            </a:r>
          </a:p>
        </p:txBody>
      </p:sp>
      <p:sp>
        <p:nvSpPr>
          <p:cNvPr id="84995" name="Rectangle 31">
            <a:extLst>
              <a:ext uri="{FF2B5EF4-FFF2-40B4-BE49-F238E27FC236}">
                <a16:creationId xmlns:a16="http://schemas.microsoft.com/office/drawing/2014/main" id="{A5518937-598B-416B-B804-81DE56CB2A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7924800" cy="5257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 b="1"/>
          </a:p>
          <a:p>
            <a:pPr marL="0" indent="0" algn="ctr" eaLnBrk="1" hangingPunct="1">
              <a:buFontTx/>
              <a:buNone/>
            </a:pPr>
            <a:r>
              <a:rPr lang="en-US" altLang="en-US" sz="5400"/>
              <a:t>Capital Improvement Projects</a:t>
            </a:r>
            <a:endParaRPr lang="en-US" altLang="en-US" sz="4400"/>
          </a:p>
        </p:txBody>
      </p:sp>
      <p:sp>
        <p:nvSpPr>
          <p:cNvPr id="84996" name="Slide Number Placeholder 5">
            <a:extLst>
              <a:ext uri="{FF2B5EF4-FFF2-40B4-BE49-F238E27FC236}">
                <a16:creationId xmlns:a16="http://schemas.microsoft.com/office/drawing/2014/main" id="{E2FBDDEA-303D-4F99-9224-40DDAEFDF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B3EC85C-4D46-4AC7-9BCC-8C094B45010F}" type="slidenum"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6" name="Line 32">
            <a:extLst>
              <a:ext uri="{FF2B5EF4-FFF2-40B4-BE49-F238E27FC236}">
                <a16:creationId xmlns:a16="http://schemas.microsoft.com/office/drawing/2014/main" id="{102AD63D-116C-4095-91D9-CD8AC3515C89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2" name="Multiply 1">
            <a:extLst>
              <a:ext uri="{FF2B5EF4-FFF2-40B4-BE49-F238E27FC236}">
                <a16:creationId xmlns:a16="http://schemas.microsoft.com/office/drawing/2014/main" id="{98118DCF-3ABA-402F-A880-A6C6D919E9C1}"/>
              </a:ext>
            </a:extLst>
          </p:cNvPr>
          <p:cNvSpPr/>
          <p:nvPr/>
        </p:nvSpPr>
        <p:spPr bwMode="auto">
          <a:xfrm>
            <a:off x="2209800" y="2667000"/>
            <a:ext cx="914400" cy="914400"/>
          </a:xfrm>
          <a:prstGeom prst="mathMultiply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Multiply 2">
            <a:extLst>
              <a:ext uri="{FF2B5EF4-FFF2-40B4-BE49-F238E27FC236}">
                <a16:creationId xmlns:a16="http://schemas.microsoft.com/office/drawing/2014/main" id="{EFF08545-C93E-4DA5-9610-2D5D74458479}"/>
              </a:ext>
            </a:extLst>
          </p:cNvPr>
          <p:cNvSpPr/>
          <p:nvPr/>
        </p:nvSpPr>
        <p:spPr bwMode="auto">
          <a:xfrm>
            <a:off x="1143000" y="1752600"/>
            <a:ext cx="6705600" cy="3962400"/>
          </a:xfrm>
          <a:prstGeom prst="mathMultiply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cxnSp>
        <p:nvCxnSpPr>
          <p:cNvPr id="85000" name="Straight Connector 5">
            <a:extLst>
              <a:ext uri="{FF2B5EF4-FFF2-40B4-BE49-F238E27FC236}">
                <a16:creationId xmlns:a16="http://schemas.microsoft.com/office/drawing/2014/main" id="{D588951E-B26D-47BC-B6F1-CA0FD657496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5800" y="1447800"/>
            <a:ext cx="6553200" cy="3200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5001" name="Picture 7">
            <a:extLst>
              <a:ext uri="{FF2B5EF4-FFF2-40B4-BE49-F238E27FC236}">
                <a16:creationId xmlns:a16="http://schemas.microsoft.com/office/drawing/2014/main" id="{2AE5FF6F-B1CF-48DB-A3EB-C694698A9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771900"/>
            <a:ext cx="243840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514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>
            <a:extLst>
              <a:ext uri="{FF2B5EF4-FFF2-40B4-BE49-F238E27FC236}">
                <a16:creationId xmlns:a16="http://schemas.microsoft.com/office/drawing/2014/main" id="{D907F85E-B52A-421F-B8CD-646D1F4F21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" y="-20638"/>
            <a:ext cx="8763000" cy="104457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altLang="en-US" sz="3200" b="1" dirty="0"/>
              <a:t>Capital Improvement Projects</a:t>
            </a:r>
            <a:br>
              <a:rPr lang="en-US" altLang="en-US" sz="3200" b="1" dirty="0"/>
            </a:br>
            <a:r>
              <a:rPr lang="en-US" altLang="en-US" sz="3200" b="1" dirty="0"/>
              <a:t>FY2024-2025</a:t>
            </a:r>
          </a:p>
        </p:txBody>
      </p:sp>
      <p:sp>
        <p:nvSpPr>
          <p:cNvPr id="87043" name="Slide Number Placeholder 5">
            <a:extLst>
              <a:ext uri="{FF2B5EF4-FFF2-40B4-BE49-F238E27FC236}">
                <a16:creationId xmlns:a16="http://schemas.microsoft.com/office/drawing/2014/main" id="{79CEF3D3-C5D2-4D6B-AD69-B1B850591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8650" y="6477000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D6CD47F-49BB-42B2-977C-80AE68EC41B3}" type="slidenum"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89" name="Line 5">
            <a:extLst>
              <a:ext uri="{FF2B5EF4-FFF2-40B4-BE49-F238E27FC236}">
                <a16:creationId xmlns:a16="http://schemas.microsoft.com/office/drawing/2014/main" id="{32D7B9B3-65F3-4054-9222-8A05B9569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2393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87045" name="Rectangle 6">
            <a:extLst>
              <a:ext uri="{FF2B5EF4-FFF2-40B4-BE49-F238E27FC236}">
                <a16:creationId xmlns:a16="http://schemas.microsoft.com/office/drawing/2014/main" id="{66E3E694-3DE4-4328-AEE3-804922497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15160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tabLst>
                <a:tab pos="1311275" algn="l"/>
                <a:tab pos="3875088" algn="r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tabLst>
                <a:tab pos="1311275" algn="l"/>
                <a:tab pos="3875088" algn="r"/>
              </a:tabLst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tabLst>
                <a:tab pos="1311275" algn="l"/>
                <a:tab pos="3875088" algn="r"/>
              </a:tabLst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tabLst>
                <a:tab pos="1311275" algn="l"/>
                <a:tab pos="3875088" algn="r"/>
              </a:tabLst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tabLst>
                <a:tab pos="1311275" algn="l"/>
                <a:tab pos="3875088" algn="r"/>
              </a:tabLst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1311275" algn="l"/>
                <a:tab pos="3875088" algn="r"/>
              </a:tabLst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1311275" algn="l"/>
                <a:tab pos="3875088" algn="r"/>
              </a:tabLst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1311275" algn="l"/>
                <a:tab pos="3875088" algn="r"/>
              </a:tabLst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1311275" algn="l"/>
                <a:tab pos="3875088" algn="r"/>
              </a:tabLst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B9D175-BA70-536E-5B55-168877F719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75" y="1023938"/>
            <a:ext cx="8985250" cy="579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8776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>
            <a:extLst>
              <a:ext uri="{FF2B5EF4-FFF2-40B4-BE49-F238E27FC236}">
                <a16:creationId xmlns:a16="http://schemas.microsoft.com/office/drawing/2014/main" id="{D907F85E-B52A-421F-B8CD-646D1F4F21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" y="-20638"/>
            <a:ext cx="8763000" cy="104457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altLang="en-US" sz="3200" b="1" dirty="0"/>
              <a:t>Capital Improvement Projects</a:t>
            </a:r>
            <a:br>
              <a:rPr lang="en-US" altLang="en-US" sz="3200" b="1" dirty="0"/>
            </a:br>
            <a:r>
              <a:rPr lang="en-US" altLang="en-US" sz="3200" b="1" dirty="0"/>
              <a:t>FY2024-2025</a:t>
            </a:r>
          </a:p>
        </p:txBody>
      </p:sp>
      <p:sp>
        <p:nvSpPr>
          <p:cNvPr id="87043" name="Slide Number Placeholder 5">
            <a:extLst>
              <a:ext uri="{FF2B5EF4-FFF2-40B4-BE49-F238E27FC236}">
                <a16:creationId xmlns:a16="http://schemas.microsoft.com/office/drawing/2014/main" id="{79CEF3D3-C5D2-4D6B-AD69-B1B850591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8650" y="6477000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D6CD47F-49BB-42B2-977C-80AE68EC41B3}" type="slidenum"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89" name="Line 5">
            <a:extLst>
              <a:ext uri="{FF2B5EF4-FFF2-40B4-BE49-F238E27FC236}">
                <a16:creationId xmlns:a16="http://schemas.microsoft.com/office/drawing/2014/main" id="{32D7B9B3-65F3-4054-9222-8A05B9569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2393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87045" name="Rectangle 6">
            <a:extLst>
              <a:ext uri="{FF2B5EF4-FFF2-40B4-BE49-F238E27FC236}">
                <a16:creationId xmlns:a16="http://schemas.microsoft.com/office/drawing/2014/main" id="{66E3E694-3DE4-4328-AEE3-804922497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15160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tabLst>
                <a:tab pos="1311275" algn="l"/>
                <a:tab pos="3875088" algn="r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tabLst>
                <a:tab pos="1311275" algn="l"/>
                <a:tab pos="3875088" algn="r"/>
              </a:tabLst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tabLst>
                <a:tab pos="1311275" algn="l"/>
                <a:tab pos="3875088" algn="r"/>
              </a:tabLst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tabLst>
                <a:tab pos="1311275" algn="l"/>
                <a:tab pos="3875088" algn="r"/>
              </a:tabLst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tabLst>
                <a:tab pos="1311275" algn="l"/>
                <a:tab pos="3875088" algn="r"/>
              </a:tabLst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1311275" algn="l"/>
                <a:tab pos="3875088" algn="r"/>
              </a:tabLst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1311275" algn="l"/>
                <a:tab pos="3875088" algn="r"/>
              </a:tabLst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1311275" algn="l"/>
                <a:tab pos="3875088" algn="r"/>
              </a:tabLst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1311275" algn="l"/>
                <a:tab pos="3875088" algn="r"/>
              </a:tabLst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5F04EE-B18C-4CF0-99D7-878E25C99FDE}"/>
              </a:ext>
            </a:extLst>
          </p:cNvPr>
          <p:cNvSpPr txBox="1"/>
          <p:nvPr/>
        </p:nvSpPr>
        <p:spPr>
          <a:xfrm>
            <a:off x="1219200" y="6174696"/>
            <a:ext cx="6934200" cy="430887"/>
          </a:xfrm>
          <a:prstGeom prst="rect">
            <a:avLst/>
          </a:prstGeom>
          <a:solidFill>
            <a:srgbClr val="C5F0FF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en-US" sz="1100" i="1" dirty="0"/>
              <a:t>*- accordance with the City’s purchasing policy, each project over $10,000 will be brought before the City Council for approval</a:t>
            </a:r>
            <a:endParaRPr lang="en-US" sz="11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B4C24B-E832-6F90-B2DA-39286ACC28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" y="1023938"/>
            <a:ext cx="8953500" cy="508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388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8">
            <a:extLst>
              <a:ext uri="{FF2B5EF4-FFF2-40B4-BE49-F238E27FC236}">
                <a16:creationId xmlns:a16="http://schemas.microsoft.com/office/drawing/2014/main" id="{60592E33-5E28-49F5-9933-7D56D9AD7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838200"/>
          </a:xfrm>
        </p:spPr>
        <p:txBody>
          <a:bodyPr/>
          <a:lstStyle/>
          <a:p>
            <a:pPr algn="ctr" eaLnBrk="1" hangingPunct="1"/>
            <a:r>
              <a:rPr lang="en-US" altLang="en-US" sz="4400" b="1" dirty="0"/>
              <a:t>FY 2024-2025 Budget</a:t>
            </a:r>
          </a:p>
        </p:txBody>
      </p:sp>
      <p:sp>
        <p:nvSpPr>
          <p:cNvPr id="89091" name="Rectangle 31">
            <a:extLst>
              <a:ext uri="{FF2B5EF4-FFF2-40B4-BE49-F238E27FC236}">
                <a16:creationId xmlns:a16="http://schemas.microsoft.com/office/drawing/2014/main" id="{4F93B78D-C2DA-40CF-8216-14E8F211C5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7924800" cy="5257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 b="1"/>
          </a:p>
          <a:p>
            <a:pPr marL="0" indent="0" algn="ctr" eaLnBrk="1" hangingPunct="1">
              <a:buFontTx/>
              <a:buNone/>
            </a:pPr>
            <a:r>
              <a:rPr lang="en-US" altLang="en-US" sz="5400"/>
              <a:t>All City Funds</a:t>
            </a:r>
            <a:endParaRPr lang="en-US" altLang="en-US" sz="4400"/>
          </a:p>
        </p:txBody>
      </p:sp>
      <p:sp>
        <p:nvSpPr>
          <p:cNvPr id="89092" name="Slide Number Placeholder 5">
            <a:extLst>
              <a:ext uri="{FF2B5EF4-FFF2-40B4-BE49-F238E27FC236}">
                <a16:creationId xmlns:a16="http://schemas.microsoft.com/office/drawing/2014/main" id="{7F27AD52-5696-4B23-A565-E4F8A8A14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D40578C-B690-410F-BECF-B81C21864F3F}" type="slidenum"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6" name="Line 32">
            <a:extLst>
              <a:ext uri="{FF2B5EF4-FFF2-40B4-BE49-F238E27FC236}">
                <a16:creationId xmlns:a16="http://schemas.microsoft.com/office/drawing/2014/main" id="{102AD63D-116C-4095-91D9-CD8AC3515C89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2" name="Multiply 1">
            <a:extLst>
              <a:ext uri="{FF2B5EF4-FFF2-40B4-BE49-F238E27FC236}">
                <a16:creationId xmlns:a16="http://schemas.microsoft.com/office/drawing/2014/main" id="{98118DCF-3ABA-402F-A880-A6C6D919E9C1}"/>
              </a:ext>
            </a:extLst>
          </p:cNvPr>
          <p:cNvSpPr/>
          <p:nvPr/>
        </p:nvSpPr>
        <p:spPr bwMode="auto">
          <a:xfrm>
            <a:off x="2209800" y="2667000"/>
            <a:ext cx="914400" cy="914400"/>
          </a:xfrm>
          <a:prstGeom prst="mathMultiply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Multiply 2">
            <a:extLst>
              <a:ext uri="{FF2B5EF4-FFF2-40B4-BE49-F238E27FC236}">
                <a16:creationId xmlns:a16="http://schemas.microsoft.com/office/drawing/2014/main" id="{EFF08545-C93E-4DA5-9610-2D5D74458479}"/>
              </a:ext>
            </a:extLst>
          </p:cNvPr>
          <p:cNvSpPr/>
          <p:nvPr/>
        </p:nvSpPr>
        <p:spPr bwMode="auto">
          <a:xfrm>
            <a:off x="1143000" y="1752600"/>
            <a:ext cx="6705600" cy="3962400"/>
          </a:xfrm>
          <a:prstGeom prst="mathMultiply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cxnSp>
        <p:nvCxnSpPr>
          <p:cNvPr id="89096" name="Straight Connector 5">
            <a:extLst>
              <a:ext uri="{FF2B5EF4-FFF2-40B4-BE49-F238E27FC236}">
                <a16:creationId xmlns:a16="http://schemas.microsoft.com/office/drawing/2014/main" id="{0D28434E-DF2C-43ED-A965-B31C8099731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5800" y="1447800"/>
            <a:ext cx="6553200" cy="3200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9097" name="Picture 7">
            <a:extLst>
              <a:ext uri="{FF2B5EF4-FFF2-40B4-BE49-F238E27FC236}">
                <a16:creationId xmlns:a16="http://schemas.microsoft.com/office/drawing/2014/main" id="{CAD5FD52-AD9B-4D28-8935-735EF739F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800" y="2687638"/>
            <a:ext cx="31496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514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B2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1">
            <a:extLst>
              <a:ext uri="{FF2B5EF4-FFF2-40B4-BE49-F238E27FC236}">
                <a16:creationId xmlns:a16="http://schemas.microsoft.com/office/drawing/2014/main" id="{01F5D2D9-66DF-4B14-B3A6-FFE1D221BA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573088"/>
            <a:ext cx="7924800" cy="1524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 b="1" dirty="0"/>
          </a:p>
          <a:p>
            <a:pPr marL="0" indent="0" algn="ctr" eaLnBrk="1" hangingPunct="1">
              <a:buFontTx/>
              <a:buNone/>
            </a:pPr>
            <a:r>
              <a:rPr lang="en-US" altLang="en-US" sz="5400" dirty="0"/>
              <a:t>General Fund Projection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5400" dirty="0"/>
              <a:t>FYE June 30, 2024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5400" dirty="0"/>
              <a:t>(FY2023-2024)</a:t>
            </a:r>
            <a:endParaRPr lang="en-US" altLang="en-US" sz="4400" dirty="0"/>
          </a:p>
        </p:txBody>
      </p:sp>
      <p:sp>
        <p:nvSpPr>
          <p:cNvPr id="20484" name="Slide Number Placeholder 5">
            <a:extLst>
              <a:ext uri="{FF2B5EF4-FFF2-40B4-BE49-F238E27FC236}">
                <a16:creationId xmlns:a16="http://schemas.microsoft.com/office/drawing/2014/main" id="{F3939C22-370F-4B97-A710-6E50597AA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8983018-D997-4053-936A-657DAF41BC73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76" name="Line 32">
            <a:extLst>
              <a:ext uri="{FF2B5EF4-FFF2-40B4-BE49-F238E27FC236}">
                <a16:creationId xmlns:a16="http://schemas.microsoft.com/office/drawing/2014/main" id="{102AD63D-116C-4095-91D9-CD8AC3515C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457200"/>
            <a:ext cx="899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000000"/>
              </a:buClr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Multiply 1">
            <a:extLst>
              <a:ext uri="{FF2B5EF4-FFF2-40B4-BE49-F238E27FC236}">
                <a16:creationId xmlns:a16="http://schemas.microsoft.com/office/drawing/2014/main" id="{98118DCF-3ABA-402F-A880-A6C6D919E9C1}"/>
              </a:ext>
            </a:extLst>
          </p:cNvPr>
          <p:cNvSpPr/>
          <p:nvPr/>
        </p:nvSpPr>
        <p:spPr bwMode="auto">
          <a:xfrm>
            <a:off x="2209800" y="2667000"/>
            <a:ext cx="914400" cy="914400"/>
          </a:xfrm>
          <a:prstGeom prst="mathMultiply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indent="-285750" eaLnBrk="1" hangingPunct="1">
              <a:spcBef>
                <a:spcPct val="20000"/>
              </a:spcBef>
              <a:buClr>
                <a:srgbClr val="000000"/>
              </a:buClr>
              <a:buFontTx/>
              <a:buChar char="•"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ultiply 2">
            <a:extLst>
              <a:ext uri="{FF2B5EF4-FFF2-40B4-BE49-F238E27FC236}">
                <a16:creationId xmlns:a16="http://schemas.microsoft.com/office/drawing/2014/main" id="{EFF08545-C93E-4DA5-9610-2D5D74458479}"/>
              </a:ext>
            </a:extLst>
          </p:cNvPr>
          <p:cNvSpPr/>
          <p:nvPr/>
        </p:nvSpPr>
        <p:spPr bwMode="auto">
          <a:xfrm>
            <a:off x="1143000" y="1752600"/>
            <a:ext cx="6705600" cy="3962400"/>
          </a:xfrm>
          <a:prstGeom prst="mathMultiply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indent="-285750" eaLnBrk="1" hangingPunct="1">
              <a:spcBef>
                <a:spcPct val="20000"/>
              </a:spcBef>
              <a:buClr>
                <a:srgbClr val="000000"/>
              </a:buClr>
              <a:buFontTx/>
              <a:buChar char="•"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488" name="Straight Connector 5">
            <a:extLst>
              <a:ext uri="{FF2B5EF4-FFF2-40B4-BE49-F238E27FC236}">
                <a16:creationId xmlns:a16="http://schemas.microsoft.com/office/drawing/2014/main" id="{D40985C8-9AA7-45CC-9F8F-EE76D647106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5800" y="1447800"/>
            <a:ext cx="6553200" cy="3200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0489" name="Picture 7">
            <a:extLst>
              <a:ext uri="{FF2B5EF4-FFF2-40B4-BE49-F238E27FC236}">
                <a16:creationId xmlns:a16="http://schemas.microsoft.com/office/drawing/2014/main" id="{F0217C2C-A1F1-4895-8D54-0C34A547D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416425"/>
            <a:ext cx="2514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514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>
            <a:extLst>
              <a:ext uri="{FF2B5EF4-FFF2-40B4-BE49-F238E27FC236}">
                <a16:creationId xmlns:a16="http://schemas.microsoft.com/office/drawing/2014/main" id="{EFE66ED8-DE17-4213-B639-EF54FB63BF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839200" cy="1066800"/>
          </a:xfrm>
        </p:spPr>
        <p:txBody>
          <a:bodyPr/>
          <a:lstStyle/>
          <a:p>
            <a:pPr algn="ctr" eaLnBrk="1" hangingPunct="1"/>
            <a:r>
              <a:rPr kumimoji="1" lang="en-US" altLang="en-US" sz="4400" b="1" dirty="0">
                <a:solidFill>
                  <a:schemeClr val="tx1"/>
                </a:solidFill>
              </a:rPr>
              <a:t> All City Funds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719F8D1-D177-4CB1-BA54-31557506BF21}"/>
              </a:ext>
            </a:extLst>
          </p:cNvPr>
          <p:cNvGraphicFramePr/>
          <p:nvPr/>
        </p:nvGraphicFramePr>
        <p:xfrm>
          <a:off x="1447800" y="3886200"/>
          <a:ext cx="7696200" cy="2060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198" name="Slide Number Placeholder 6">
            <a:extLst>
              <a:ext uri="{FF2B5EF4-FFF2-40B4-BE49-F238E27FC236}">
                <a16:creationId xmlns:a16="http://schemas.microsoft.com/office/drawing/2014/main" id="{6028E3C3-9449-4736-BC5D-59E9551BC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DBEF35D-1024-48F7-8C2F-E02F4899C2F8}" type="slidenum"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9334" name="Line 6">
            <a:extLst>
              <a:ext uri="{FF2B5EF4-FFF2-40B4-BE49-F238E27FC236}">
                <a16:creationId xmlns:a16="http://schemas.microsoft.com/office/drawing/2014/main" id="{39E8AC7C-155F-4A76-93E5-E749216780D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0247" name="TextBox 1">
            <a:extLst>
              <a:ext uri="{FF2B5EF4-FFF2-40B4-BE49-F238E27FC236}">
                <a16:creationId xmlns:a16="http://schemas.microsoft.com/office/drawing/2014/main" id="{F4B002FD-BBA0-4412-A694-8DAD7ED01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8153400" cy="8302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 marL="0" lvl="3" eaLnBrk="1" hangingPunct="1">
              <a:buFontTx/>
              <a:buNone/>
              <a:defRPr/>
            </a:pPr>
            <a:r>
              <a:rPr lang="en-US" altLang="en-US" sz="2400" b="0" dirty="0"/>
              <a:t>For fiscal 2024-2025, the proposed expenditures for all thirty-five (35) City funds is $78,205,327</a:t>
            </a:r>
            <a:r>
              <a:rPr lang="en-US" altLang="en-US" sz="2400" b="0" i="1" dirty="0"/>
              <a:t>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70970CB-7BB6-4997-8F39-DD163B8789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984699"/>
              </p:ext>
            </p:extLst>
          </p:nvPr>
        </p:nvGraphicFramePr>
        <p:xfrm>
          <a:off x="539750" y="2401889"/>
          <a:ext cx="8077200" cy="4405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8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8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8784"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Fund Type</a:t>
                      </a:r>
                      <a:r>
                        <a:rPr lang="en-US" sz="2000" b="1" baseline="0" dirty="0"/>
                        <a:t> </a:t>
                      </a:r>
                    </a:p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/>
                        <a:t>(Number of Funds)</a:t>
                      </a:r>
                      <a:endParaRPr lang="en-US" sz="2000" b="1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FY</a:t>
                      </a:r>
                      <a:r>
                        <a:rPr lang="en-US" sz="2000" baseline="0" dirty="0"/>
                        <a:t>2024-2025</a:t>
                      </a:r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Proposed</a:t>
                      </a:r>
                      <a:r>
                        <a:rPr lang="en-US" sz="2000" baseline="0" dirty="0"/>
                        <a:t> Expenditures</a:t>
                      </a:r>
                      <a:endParaRPr lang="en-US" sz="20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305">
                <a:tc>
                  <a:txBody>
                    <a:bodyPr/>
                    <a:lstStyle/>
                    <a:p>
                      <a:r>
                        <a:rPr lang="en-US" sz="2000" b="0" dirty="0"/>
                        <a:t>General Fund (1)</a:t>
                      </a:r>
                      <a:endParaRPr lang="en-US" sz="20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/>
                        <a:t>$46,163,848</a:t>
                      </a:r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685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/>
                        <a:t>Equipment Replacement Funds – General Fund in ACFR (1)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/>
                        <a:t>60,000</a:t>
                      </a:r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3246041674"/>
                  </a:ext>
                </a:extLst>
              </a:tr>
              <a:tr h="456133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/>
                        <a:t>Special Revenue Funds (23)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/>
                        <a:t>14,051,406</a:t>
                      </a:r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864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/>
                        <a:t>Capital Project Funds (2)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/>
                        <a:t>11,722,326</a:t>
                      </a:r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305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/>
                        <a:t>Enterprise Funds (Water and Golf)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>
                          <a:solidFill>
                            <a:schemeClr val="tx1"/>
                          </a:solidFill>
                        </a:rPr>
                        <a:t>3,615,007</a:t>
                      </a:r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513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Successor Agency Funds (6)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/>
                        <a:t>2,592,740</a:t>
                      </a:r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322">
                <a:tc>
                  <a:txBody>
                    <a:bodyPr/>
                    <a:lstStyle/>
                    <a:p>
                      <a:pPr marL="0" marR="0" lvl="3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All City Funds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/>
                        <a:t>$78,205,327</a:t>
                      </a:r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>
            <a:extLst>
              <a:ext uri="{FF2B5EF4-FFF2-40B4-BE49-F238E27FC236}">
                <a16:creationId xmlns:a16="http://schemas.microsoft.com/office/drawing/2014/main" id="{EFE66ED8-DE17-4213-B639-EF54FB63BF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839200" cy="590550"/>
          </a:xfrm>
        </p:spPr>
        <p:txBody>
          <a:bodyPr/>
          <a:lstStyle/>
          <a:p>
            <a:pPr algn="ctr" eaLnBrk="1" hangingPunct="1"/>
            <a:r>
              <a:rPr kumimoji="1" lang="en-US" altLang="en-US" sz="4400" b="1" dirty="0">
                <a:solidFill>
                  <a:schemeClr val="tx1"/>
                </a:solidFill>
              </a:rPr>
              <a:t> </a:t>
            </a:r>
            <a:r>
              <a:rPr kumimoji="1" lang="en-US" altLang="en-US" sz="2400" b="1" dirty="0">
                <a:solidFill>
                  <a:schemeClr val="tx1"/>
                </a:solidFill>
              </a:rPr>
              <a:t>Water Utility Fund</a:t>
            </a:r>
          </a:p>
        </p:txBody>
      </p:sp>
      <p:sp>
        <p:nvSpPr>
          <p:cNvPr id="8198" name="Slide Number Placeholder 6">
            <a:extLst>
              <a:ext uri="{FF2B5EF4-FFF2-40B4-BE49-F238E27FC236}">
                <a16:creationId xmlns:a16="http://schemas.microsoft.com/office/drawing/2014/main" id="{6028E3C3-9449-4736-BC5D-59E9551BC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DBEF35D-1024-48F7-8C2F-E02F4899C2F8}" type="slidenum"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9334" name="Line 6">
            <a:extLst>
              <a:ext uri="{FF2B5EF4-FFF2-40B4-BE49-F238E27FC236}">
                <a16:creationId xmlns:a16="http://schemas.microsoft.com/office/drawing/2014/main" id="{39E8AC7C-155F-4A76-93E5-E749216780D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707091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0247" name="TextBox 1">
            <a:extLst>
              <a:ext uri="{FF2B5EF4-FFF2-40B4-BE49-F238E27FC236}">
                <a16:creationId xmlns:a16="http://schemas.microsoft.com/office/drawing/2014/main" id="{F4B002FD-BBA0-4412-A694-8DAD7ED01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751916"/>
            <a:ext cx="8153400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 marL="0" lvl="3" eaLnBrk="1" hangingPunct="1">
              <a:buFontTx/>
              <a:buNone/>
              <a:defRPr/>
            </a:pPr>
            <a:r>
              <a:rPr lang="en-US" altLang="en-US" sz="1600" b="0" dirty="0"/>
              <a:t>By the end of FY 2023-2024, the Water Utility’s cumulative deficit is projected to increase by $1,105,000.  In FY 2024-25, the Water Utility is projected to lose another $1,259,000. To cover the cash deficit, the Water Utility borrows funds from the General Fund.  By the end of FY 2024-25, the Water Utility is projected to owe the General Fund </a:t>
            </a:r>
            <a:r>
              <a:rPr lang="en-US" altLang="en-US" sz="1600" b="0" i="1" dirty="0"/>
              <a:t>$8,669,000.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70970CB-7BB6-4997-8F39-DD163B878996}"/>
              </a:ext>
            </a:extLst>
          </p:cNvPr>
          <p:cNvGraphicFramePr>
            <a:graphicFrameLocks noGrp="1"/>
          </p:cNvGraphicFramePr>
          <p:nvPr/>
        </p:nvGraphicFramePr>
        <p:xfrm>
          <a:off x="1752600" y="1878440"/>
          <a:ext cx="5477435" cy="249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7270"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Water Utility </a:t>
                      </a:r>
                    </a:p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Fund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FY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2024-2025   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Projected</a:t>
                      </a:r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551">
                <a:tc>
                  <a:txBody>
                    <a:bodyPr/>
                    <a:lstStyle/>
                    <a:p>
                      <a:r>
                        <a:rPr lang="en-US" sz="2000" b="0" dirty="0"/>
                        <a:t>Estimated Revenues</a:t>
                      </a:r>
                      <a:endParaRPr lang="en-US" sz="20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$1,988,000</a:t>
                      </a:r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551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/>
                        <a:t>Proposed Expenditures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  $3,247,000</a:t>
                      </a:r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988">
                <a:tc>
                  <a:txBody>
                    <a:bodyPr/>
                    <a:lstStyle/>
                    <a:p>
                      <a:pPr marL="0" marR="0" lvl="3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/>
                    </a:p>
                    <a:p>
                      <a:pPr marL="0" marR="0" lvl="3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Budget Surplus/(Deficit)</a:t>
                      </a:r>
                    </a:p>
                    <a:p>
                      <a:pPr marL="0" marR="0" lvl="3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0" marB="4573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1" dirty="0"/>
                    </a:p>
                    <a:p>
                      <a:pPr algn="ctr"/>
                      <a:r>
                        <a:rPr lang="en-US" sz="2000" b="1" i="1" dirty="0"/>
                        <a:t>($1,259,000)</a:t>
                      </a:r>
                    </a:p>
                  </a:txBody>
                  <a:tcPr marT="45730" marB="4573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724501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8">
            <a:extLst>
              <a:ext uri="{FF2B5EF4-FFF2-40B4-BE49-F238E27FC236}">
                <a16:creationId xmlns:a16="http://schemas.microsoft.com/office/drawing/2014/main" id="{579D8C87-0556-408A-90E5-59423233B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762000"/>
          </a:xfrm>
        </p:spPr>
        <p:txBody>
          <a:bodyPr/>
          <a:lstStyle/>
          <a:p>
            <a:pPr algn="ctr" eaLnBrk="1" hangingPunct="1"/>
            <a:r>
              <a:rPr lang="en-US" altLang="en-US" sz="4000" b="1" dirty="0"/>
              <a:t>Bell Gardens Budget - Summary</a:t>
            </a:r>
          </a:p>
        </p:txBody>
      </p:sp>
      <p:sp>
        <p:nvSpPr>
          <p:cNvPr id="18435" name="Content Placeholder 1">
            <a:extLst>
              <a:ext uri="{FF2B5EF4-FFF2-40B4-BE49-F238E27FC236}">
                <a16:creationId xmlns:a16="http://schemas.microsoft.com/office/drawing/2014/main" id="{87C27F5D-9233-4957-904D-250ED40A60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143003"/>
            <a:ext cx="8305800" cy="492601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/>
              <a:t>FY 23-24 projected surplus of $166K for end of year. 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/>
              <a:t>Fiscal 24-25 budget is projected to have surplus of $72K.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/>
              <a:t>FY 24-25 budget includes the approved 3-year labor agreements. 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/>
              <a:t>Water Fund continues to run deficits, while a treatment system is designed and funding sources are being identified.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/>
              <a:t>All Employee MOU’s, Contracts and Purchases over $10K are presented to City Council for approval throughout the FY. </a:t>
            </a:r>
          </a:p>
        </p:txBody>
      </p:sp>
      <p:sp>
        <p:nvSpPr>
          <p:cNvPr id="18436" name="Slide Number Placeholder 5">
            <a:extLst>
              <a:ext uri="{FF2B5EF4-FFF2-40B4-BE49-F238E27FC236}">
                <a16:creationId xmlns:a16="http://schemas.microsoft.com/office/drawing/2014/main" id="{99D8643C-5645-47C4-AAEF-B700BD221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03C5E7-199F-4524-AC06-01AC61C1863B}" type="slidenum"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6" name="Line 32">
            <a:extLst>
              <a:ext uri="{FF2B5EF4-FFF2-40B4-BE49-F238E27FC236}">
                <a16:creationId xmlns:a16="http://schemas.microsoft.com/office/drawing/2014/main" id="{6B839A95-DC5C-4F13-920F-18E2F3C85D9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7482638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4B2BA"/>
            </a:gs>
            <a:gs pos="71000">
              <a:srgbClr val="E1F4FF"/>
            </a:gs>
            <a:gs pos="100000">
              <a:srgbClr val="A4B2B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291133C0-608E-4BF0-9B67-581E553D237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862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sz="5400" b="1"/>
              <a:t>City of Bell Gardens</a:t>
            </a:r>
          </a:p>
        </p:txBody>
      </p:sp>
      <p:sp>
        <p:nvSpPr>
          <p:cNvPr id="101379" name="Text Box 4">
            <a:extLst>
              <a:ext uri="{FF2B5EF4-FFF2-40B4-BE49-F238E27FC236}">
                <a16:creationId xmlns:a16="http://schemas.microsoft.com/office/drawing/2014/main" id="{596D3D63-4684-4E0B-A658-9800E2CF2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257800"/>
            <a:ext cx="42672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5400" b="0">
                <a:solidFill>
                  <a:schemeClr val="tx1"/>
                </a:solidFill>
                <a:latin typeface="Times New Roman" panose="02020603050405020304" pitchFamily="18" charset="0"/>
              </a:rPr>
              <a:t>Q &amp; A</a:t>
            </a:r>
          </a:p>
        </p:txBody>
      </p:sp>
      <p:pic>
        <p:nvPicPr>
          <p:cNvPr id="101380" name="Picture 7">
            <a:extLst>
              <a:ext uri="{FF2B5EF4-FFF2-40B4-BE49-F238E27FC236}">
                <a16:creationId xmlns:a16="http://schemas.microsoft.com/office/drawing/2014/main" id="{91EFC8EF-08E9-4F5B-AD53-ED094B47E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1000"/>
            <a:ext cx="35814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514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8">
            <a:extLst>
              <a:ext uri="{FF2B5EF4-FFF2-40B4-BE49-F238E27FC236}">
                <a16:creationId xmlns:a16="http://schemas.microsoft.com/office/drawing/2014/main" id="{5B7761AA-5400-4EE6-BEE4-CA62EF21D8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73038"/>
            <a:ext cx="8382000" cy="838200"/>
          </a:xfrm>
        </p:spPr>
        <p:txBody>
          <a:bodyPr/>
          <a:lstStyle/>
          <a:p>
            <a:pPr algn="ctr" eaLnBrk="1" hangingPunct="1"/>
            <a:r>
              <a:rPr lang="en-US" altLang="en-US" sz="3200" b="1" dirty="0"/>
              <a:t>FY2023-2024  General Fund Projection</a:t>
            </a:r>
          </a:p>
        </p:txBody>
      </p:sp>
      <p:sp>
        <p:nvSpPr>
          <p:cNvPr id="22531" name="Slide Number Placeholder 5">
            <a:extLst>
              <a:ext uri="{FF2B5EF4-FFF2-40B4-BE49-F238E27FC236}">
                <a16:creationId xmlns:a16="http://schemas.microsoft.com/office/drawing/2014/main" id="{BBC4367C-DAE6-4926-A557-200FBB5ED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8A04235-5A87-4E30-AEFD-B36EC535E3BC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76" name="Line 32">
            <a:extLst>
              <a:ext uri="{FF2B5EF4-FFF2-40B4-BE49-F238E27FC236}">
                <a16:creationId xmlns:a16="http://schemas.microsoft.com/office/drawing/2014/main" id="{9157C274-6097-42DC-B8D3-8763A6FED2A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000000"/>
              </a:buClr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0B9436A-84C5-4912-B5EC-CCE5BE7E17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978828"/>
              </p:ext>
            </p:extLst>
          </p:nvPr>
        </p:nvGraphicFramePr>
        <p:xfrm>
          <a:off x="1241425" y="1295400"/>
          <a:ext cx="65151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4258072214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452455627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493106227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3902481076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FY2023-2024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Adopted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Mid-Year 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End-of-Year 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2002387663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/>
                        <a:t>Revenues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$42,439,425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$44,249,763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$44,215,500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737623427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/>
                        <a:t>Expenditures</a:t>
                      </a:r>
                    </a:p>
                  </a:txBody>
                  <a:tcPr marT="45700" marB="457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$41,704,538</a:t>
                      </a:r>
                    </a:p>
                  </a:txBody>
                  <a:tcPr marT="45700" marB="457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$44,063,177</a:t>
                      </a:r>
                    </a:p>
                  </a:txBody>
                  <a:tcPr marT="45700" marB="457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$44,050,000</a:t>
                      </a:r>
                    </a:p>
                  </a:txBody>
                  <a:tcPr marT="45700" marB="457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318936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/>
                        <a:t>Surplus/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(Deficit)</a:t>
                      </a: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$734,887</a:t>
                      </a:r>
                    </a:p>
                  </a:txBody>
                  <a:tcPr marT="45700" marB="4570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$186,586</a:t>
                      </a:r>
                    </a:p>
                  </a:txBody>
                  <a:tcPr marT="45700" marB="4570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$165,500</a:t>
                      </a:r>
                    </a:p>
                  </a:txBody>
                  <a:tcPr marT="45700" marB="457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737464"/>
                  </a:ext>
                </a:extLst>
              </a:tr>
            </a:tbl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8E39889-497A-4403-B001-F0303F7E30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871041"/>
              </p:ext>
            </p:extLst>
          </p:nvPr>
        </p:nvGraphicFramePr>
        <p:xfrm>
          <a:off x="1219201" y="2915398"/>
          <a:ext cx="6537324" cy="3581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700645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Slide Number Placeholder 6">
            <a:extLst>
              <a:ext uri="{FF2B5EF4-FFF2-40B4-BE49-F238E27FC236}">
                <a16:creationId xmlns:a16="http://schemas.microsoft.com/office/drawing/2014/main" id="{31842C80-AD52-438F-A89F-88A441111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9FB913F-8E40-471B-93E6-55AD7203B76B}" type="slidenum">
              <a:rPr lang="en-US" altLang="en-US" sz="1400" smtClean="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0" name="Rectangle 2">
            <a:extLst>
              <a:ext uri="{FF2B5EF4-FFF2-40B4-BE49-F238E27FC236}">
                <a16:creationId xmlns:a16="http://schemas.microsoft.com/office/drawing/2014/main" id="{888D021C-A1DB-4F0A-8C0E-5F44540CE7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839200" cy="1066800"/>
          </a:xfrm>
        </p:spPr>
        <p:txBody>
          <a:bodyPr/>
          <a:lstStyle/>
          <a:p>
            <a:pPr algn="ctr" eaLnBrk="1" hangingPunct="1"/>
            <a:r>
              <a:rPr kumimoji="1" lang="en-US" altLang="en-US" sz="2200" b="1" dirty="0">
                <a:solidFill>
                  <a:schemeClr val="bg1"/>
                </a:solidFill>
              </a:rPr>
              <a:t>General Fund</a:t>
            </a:r>
            <a:br>
              <a:rPr kumimoji="1" lang="en-US" altLang="en-US" sz="2200" b="1" dirty="0">
                <a:solidFill>
                  <a:schemeClr val="bg1"/>
                </a:solidFill>
              </a:rPr>
            </a:br>
            <a:r>
              <a:rPr kumimoji="1" lang="en-US" altLang="en-US" sz="2200" b="1" dirty="0">
                <a:solidFill>
                  <a:schemeClr val="bg1"/>
                </a:solidFill>
              </a:rPr>
              <a:t>Projected Fund Balance</a:t>
            </a:r>
          </a:p>
        </p:txBody>
      </p:sp>
      <p:sp>
        <p:nvSpPr>
          <p:cNvPr id="99334" name="Line 6">
            <a:extLst>
              <a:ext uri="{FF2B5EF4-FFF2-40B4-BE49-F238E27FC236}">
                <a16:creationId xmlns:a16="http://schemas.microsoft.com/office/drawing/2014/main" id="{222E9DDC-4B4C-401A-97E5-361FF330BA7A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5156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DAF7C27-0F71-4F10-9C40-CD79DE4498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541871"/>
              </p:ext>
            </p:extLst>
          </p:nvPr>
        </p:nvGraphicFramePr>
        <p:xfrm>
          <a:off x="5047488" y="1230665"/>
          <a:ext cx="3791712" cy="1952383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584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592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Fund Balance at June 30, 2023</a:t>
                      </a:r>
                    </a:p>
                  </a:txBody>
                  <a:tcPr marT="45679" marB="456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$32,268,000</a:t>
                      </a:r>
                    </a:p>
                  </a:txBody>
                  <a:tcPr marT="45679" marB="456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904">
                <a:tc>
                  <a:txBody>
                    <a:bodyPr/>
                    <a:lstStyle/>
                    <a:p>
                      <a:r>
                        <a:rPr lang="en-US" sz="1600" b="0" dirty="0"/>
                        <a:t>Projected Change in Fund Balance (FY2023-24)</a:t>
                      </a:r>
                    </a:p>
                  </a:txBody>
                  <a:tcPr marT="45679" marB="456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$165,500</a:t>
                      </a:r>
                    </a:p>
                  </a:txBody>
                  <a:tcPr marT="45679" marB="456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481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Projected Fund Balance at June 30, 2024</a:t>
                      </a:r>
                    </a:p>
                  </a:txBody>
                  <a:tcPr marT="45679" marB="456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$32,433,500</a:t>
                      </a:r>
                    </a:p>
                  </a:txBody>
                  <a:tcPr marT="45679" marB="456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3683631"/>
              </p:ext>
            </p:extLst>
          </p:nvPr>
        </p:nvGraphicFramePr>
        <p:xfrm>
          <a:off x="304800" y="4050792"/>
          <a:ext cx="7888224" cy="2450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9918873"/>
              </p:ext>
            </p:extLst>
          </p:nvPr>
        </p:nvGraphicFramePr>
        <p:xfrm>
          <a:off x="304800" y="1143000"/>
          <a:ext cx="4632960" cy="2860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B2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1">
            <a:extLst>
              <a:ext uri="{FF2B5EF4-FFF2-40B4-BE49-F238E27FC236}">
                <a16:creationId xmlns:a16="http://schemas.microsoft.com/office/drawing/2014/main" id="{F67558CC-8CCA-4622-AC3C-8FF2595CA2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573088"/>
            <a:ext cx="7924800" cy="1524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 b="1" dirty="0"/>
          </a:p>
          <a:p>
            <a:pPr marL="0" indent="0" algn="ctr" eaLnBrk="1" hangingPunct="1">
              <a:buFontTx/>
              <a:buNone/>
            </a:pPr>
            <a:r>
              <a:rPr lang="en-US" altLang="en-US" sz="5400" dirty="0"/>
              <a:t>General Fund Budget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5400" dirty="0"/>
              <a:t>FYE June 30, 2025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5400" dirty="0"/>
              <a:t>(FY2024-2025)</a:t>
            </a:r>
            <a:endParaRPr lang="en-US" altLang="en-US" sz="4400" dirty="0"/>
          </a:p>
        </p:txBody>
      </p:sp>
      <p:sp>
        <p:nvSpPr>
          <p:cNvPr id="30724" name="Slide Number Placeholder 5">
            <a:extLst>
              <a:ext uri="{FF2B5EF4-FFF2-40B4-BE49-F238E27FC236}">
                <a16:creationId xmlns:a16="http://schemas.microsoft.com/office/drawing/2014/main" id="{93943D76-D98E-448C-9698-0B0158AB2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AE3C7A2-3F28-493C-9030-F7E59FCC9D10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76" name="Line 32">
            <a:extLst>
              <a:ext uri="{FF2B5EF4-FFF2-40B4-BE49-F238E27FC236}">
                <a16:creationId xmlns:a16="http://schemas.microsoft.com/office/drawing/2014/main" id="{102AD63D-116C-4095-91D9-CD8AC3515C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457200"/>
            <a:ext cx="906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000000"/>
              </a:buClr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Multiply 1">
            <a:extLst>
              <a:ext uri="{FF2B5EF4-FFF2-40B4-BE49-F238E27FC236}">
                <a16:creationId xmlns:a16="http://schemas.microsoft.com/office/drawing/2014/main" id="{98118DCF-3ABA-402F-A880-A6C6D919E9C1}"/>
              </a:ext>
            </a:extLst>
          </p:cNvPr>
          <p:cNvSpPr/>
          <p:nvPr/>
        </p:nvSpPr>
        <p:spPr bwMode="auto">
          <a:xfrm>
            <a:off x="2209800" y="2667000"/>
            <a:ext cx="914400" cy="914400"/>
          </a:xfrm>
          <a:prstGeom prst="mathMultiply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indent="-285750" eaLnBrk="1" hangingPunct="1">
              <a:spcBef>
                <a:spcPct val="20000"/>
              </a:spcBef>
              <a:buClr>
                <a:srgbClr val="000000"/>
              </a:buClr>
              <a:buFontTx/>
              <a:buChar char="•"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ultiply 2">
            <a:extLst>
              <a:ext uri="{FF2B5EF4-FFF2-40B4-BE49-F238E27FC236}">
                <a16:creationId xmlns:a16="http://schemas.microsoft.com/office/drawing/2014/main" id="{EFF08545-C93E-4DA5-9610-2D5D74458479}"/>
              </a:ext>
            </a:extLst>
          </p:cNvPr>
          <p:cNvSpPr/>
          <p:nvPr/>
        </p:nvSpPr>
        <p:spPr bwMode="auto">
          <a:xfrm>
            <a:off x="1143000" y="1752600"/>
            <a:ext cx="6705600" cy="3962400"/>
          </a:xfrm>
          <a:prstGeom prst="mathMultiply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indent="-285750" eaLnBrk="1" hangingPunct="1">
              <a:spcBef>
                <a:spcPct val="20000"/>
              </a:spcBef>
              <a:buClr>
                <a:srgbClr val="000000"/>
              </a:buClr>
              <a:buFontTx/>
              <a:buChar char="•"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0728" name="Straight Connector 5">
            <a:extLst>
              <a:ext uri="{FF2B5EF4-FFF2-40B4-BE49-F238E27FC236}">
                <a16:creationId xmlns:a16="http://schemas.microsoft.com/office/drawing/2014/main" id="{FCFBB4CC-7106-49C1-B1C5-ED3B4BE0AA7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5800" y="1447800"/>
            <a:ext cx="6553200" cy="3200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0729" name="Picture 7">
            <a:extLst>
              <a:ext uri="{FF2B5EF4-FFF2-40B4-BE49-F238E27FC236}">
                <a16:creationId xmlns:a16="http://schemas.microsoft.com/office/drawing/2014/main" id="{13FFEB87-1112-4C9C-B993-5DA2EAD68E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416425"/>
            <a:ext cx="2514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514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8">
            <a:extLst>
              <a:ext uri="{FF2B5EF4-FFF2-40B4-BE49-F238E27FC236}">
                <a16:creationId xmlns:a16="http://schemas.microsoft.com/office/drawing/2014/main" id="{E96D3F51-C2AC-4F6E-BD8B-ACBAD6ADEB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73038"/>
            <a:ext cx="8382000" cy="838200"/>
          </a:xfrm>
        </p:spPr>
        <p:txBody>
          <a:bodyPr/>
          <a:lstStyle/>
          <a:p>
            <a:pPr algn="ctr" eaLnBrk="1" hangingPunct="1"/>
            <a:r>
              <a:rPr lang="en-US" altLang="en-US" sz="3200" b="1" dirty="0"/>
              <a:t>General Fund Budget</a:t>
            </a:r>
            <a:br>
              <a:rPr lang="en-US" altLang="en-US" sz="3200" b="1" dirty="0"/>
            </a:br>
            <a:r>
              <a:rPr lang="en-US" altLang="en-US" sz="3200" b="1" dirty="0"/>
              <a:t>FY2024-2025</a:t>
            </a:r>
          </a:p>
        </p:txBody>
      </p:sp>
      <p:sp>
        <p:nvSpPr>
          <p:cNvPr id="34819" name="Slide Number Placeholder 5">
            <a:extLst>
              <a:ext uri="{FF2B5EF4-FFF2-40B4-BE49-F238E27FC236}">
                <a16:creationId xmlns:a16="http://schemas.microsoft.com/office/drawing/2014/main" id="{EB4D73AA-2980-4708-83F4-A377DA912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D0721B8-F89D-4E9E-BDDE-5FFD824F8CBF}" type="slidenum"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6" name="Line 32">
            <a:extLst>
              <a:ext uri="{FF2B5EF4-FFF2-40B4-BE49-F238E27FC236}">
                <a16:creationId xmlns:a16="http://schemas.microsoft.com/office/drawing/2014/main" id="{9157C274-6097-42DC-B8D3-8763A6FED2A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0B9436A-84C5-4912-B5EC-CCE5BE7E17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520841"/>
              </p:ext>
            </p:extLst>
          </p:nvPr>
        </p:nvGraphicFramePr>
        <p:xfrm>
          <a:off x="1676400" y="1295400"/>
          <a:ext cx="6096000" cy="2021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4258072214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452455627"/>
                    </a:ext>
                  </a:extLst>
                </a:gridCol>
              </a:tblGrid>
              <a:tr h="64022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FY2024-2025</a:t>
                      </a:r>
                    </a:p>
                  </a:txBody>
                  <a:tcPr marL="91451" marR="91451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Presented</a:t>
                      </a:r>
                    </a:p>
                    <a:p>
                      <a:pPr algn="ctr"/>
                      <a:r>
                        <a:rPr lang="en-US" sz="1800" dirty="0"/>
                        <a:t>Budget</a:t>
                      </a:r>
                    </a:p>
                  </a:txBody>
                  <a:tcPr marL="91451" marR="91451" marT="45713" marB="45713"/>
                </a:tc>
                <a:extLst>
                  <a:ext uri="{0D108BD9-81ED-4DB2-BD59-A6C34878D82A}">
                    <a16:rowId xmlns:a16="http://schemas.microsoft.com/office/drawing/2014/main" val="2002387663"/>
                  </a:ext>
                </a:extLst>
              </a:tr>
              <a:tr h="37079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Revenues</a:t>
                      </a:r>
                    </a:p>
                  </a:txBody>
                  <a:tcPr marL="91451" marR="91451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$46,236,251</a:t>
                      </a:r>
                    </a:p>
                  </a:txBody>
                  <a:tcPr marL="91451" marR="91451" marT="45713" marB="45713"/>
                </a:tc>
                <a:extLst>
                  <a:ext uri="{0D108BD9-81ED-4DB2-BD59-A6C34878D82A}">
                    <a16:rowId xmlns:a16="http://schemas.microsoft.com/office/drawing/2014/main" val="1737623427"/>
                  </a:ext>
                </a:extLst>
              </a:tr>
              <a:tr h="37079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Expenditures</a:t>
                      </a:r>
                    </a:p>
                  </a:txBody>
                  <a:tcPr marL="91451" marR="91451" marT="45713" marB="4571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$46,163,848</a:t>
                      </a:r>
                    </a:p>
                  </a:txBody>
                  <a:tcPr marL="91451" marR="91451" marT="45713" marB="4571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318936"/>
                  </a:ext>
                </a:extLst>
              </a:tr>
              <a:tr h="370790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Surplus/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(Deficit)</a:t>
                      </a:r>
                    </a:p>
                    <a:p>
                      <a:pPr algn="r"/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51" marR="9145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$72,403</a:t>
                      </a:r>
                    </a:p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13" marB="4571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737464"/>
                  </a:ext>
                </a:extLst>
              </a:tr>
            </a:tbl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157D0A3-E8B5-4569-B8FF-61B32816C0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1133239"/>
              </p:ext>
            </p:extLst>
          </p:nvPr>
        </p:nvGraphicFramePr>
        <p:xfrm>
          <a:off x="1828800" y="3540726"/>
          <a:ext cx="5867400" cy="2555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860120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B2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8">
            <a:extLst>
              <a:ext uri="{FF2B5EF4-FFF2-40B4-BE49-F238E27FC236}">
                <a16:creationId xmlns:a16="http://schemas.microsoft.com/office/drawing/2014/main" id="{D96F91AF-ADD2-4B6A-9D8E-28AF5401DD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838200"/>
          </a:xfrm>
        </p:spPr>
        <p:txBody>
          <a:bodyPr/>
          <a:lstStyle/>
          <a:p>
            <a:pPr algn="ctr" eaLnBrk="1" hangingPunct="1"/>
            <a:r>
              <a:rPr lang="en-US" altLang="en-US" sz="4400" b="1"/>
              <a:t>General Fund Budget</a:t>
            </a:r>
          </a:p>
        </p:txBody>
      </p:sp>
      <p:sp>
        <p:nvSpPr>
          <p:cNvPr id="43011" name="Rectangle 31">
            <a:extLst>
              <a:ext uri="{FF2B5EF4-FFF2-40B4-BE49-F238E27FC236}">
                <a16:creationId xmlns:a16="http://schemas.microsoft.com/office/drawing/2014/main" id="{94EFF4D9-26D0-4E81-BE92-7685DB661B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7924800" cy="5257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 b="1" dirty="0"/>
          </a:p>
          <a:p>
            <a:pPr marL="0" indent="0" algn="ctr" eaLnBrk="1" hangingPunct="1">
              <a:buFontTx/>
              <a:buNone/>
            </a:pPr>
            <a:r>
              <a:rPr lang="en-US" altLang="en-US" sz="5400" dirty="0"/>
              <a:t>REVENUES</a:t>
            </a:r>
          </a:p>
          <a:p>
            <a:pPr marL="0" indent="0" algn="ctr" eaLnBrk="1" hangingPunct="1">
              <a:buFontTx/>
              <a:buNone/>
            </a:pPr>
            <a:endParaRPr lang="en-US" altLang="en-US" sz="4400" dirty="0"/>
          </a:p>
          <a:p>
            <a:pPr marL="0" indent="0" algn="ctr" eaLnBrk="1" hangingPunct="1">
              <a:buFontTx/>
              <a:buNone/>
            </a:pPr>
            <a:r>
              <a:rPr lang="en-US" altLang="en-US" sz="4400" dirty="0"/>
              <a:t>July 1, 2024 – June 30, 2025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4400" dirty="0"/>
              <a:t>(FY2024-2025) </a:t>
            </a:r>
          </a:p>
        </p:txBody>
      </p:sp>
      <p:sp>
        <p:nvSpPr>
          <p:cNvPr id="43012" name="Slide Number Placeholder 5">
            <a:extLst>
              <a:ext uri="{FF2B5EF4-FFF2-40B4-BE49-F238E27FC236}">
                <a16:creationId xmlns:a16="http://schemas.microsoft.com/office/drawing/2014/main" id="{494294BF-AD98-4A7B-8570-A10226364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8914BDC-C272-4876-9070-4689AE6738F2}" type="slidenum"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6" name="Line 32">
            <a:extLst>
              <a:ext uri="{FF2B5EF4-FFF2-40B4-BE49-F238E27FC236}">
                <a16:creationId xmlns:a16="http://schemas.microsoft.com/office/drawing/2014/main" id="{102AD63D-116C-4095-91D9-CD8AC3515C89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2" name="Multiply 1">
            <a:extLst>
              <a:ext uri="{FF2B5EF4-FFF2-40B4-BE49-F238E27FC236}">
                <a16:creationId xmlns:a16="http://schemas.microsoft.com/office/drawing/2014/main" id="{98118DCF-3ABA-402F-A880-A6C6D919E9C1}"/>
              </a:ext>
            </a:extLst>
          </p:cNvPr>
          <p:cNvSpPr/>
          <p:nvPr/>
        </p:nvSpPr>
        <p:spPr bwMode="auto">
          <a:xfrm>
            <a:off x="2209800" y="2667000"/>
            <a:ext cx="914400" cy="914400"/>
          </a:xfrm>
          <a:prstGeom prst="mathMultiply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Multiply 2">
            <a:extLst>
              <a:ext uri="{FF2B5EF4-FFF2-40B4-BE49-F238E27FC236}">
                <a16:creationId xmlns:a16="http://schemas.microsoft.com/office/drawing/2014/main" id="{EFF08545-C93E-4DA5-9610-2D5D74458479}"/>
              </a:ext>
            </a:extLst>
          </p:cNvPr>
          <p:cNvSpPr/>
          <p:nvPr/>
        </p:nvSpPr>
        <p:spPr bwMode="auto">
          <a:xfrm>
            <a:off x="1143000" y="1752600"/>
            <a:ext cx="6705600" cy="3962400"/>
          </a:xfrm>
          <a:prstGeom prst="mathMultiply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cxnSp>
        <p:nvCxnSpPr>
          <p:cNvPr id="43016" name="Straight Connector 5">
            <a:extLst>
              <a:ext uri="{FF2B5EF4-FFF2-40B4-BE49-F238E27FC236}">
                <a16:creationId xmlns:a16="http://schemas.microsoft.com/office/drawing/2014/main" id="{DE949F1E-BAA8-40D5-840E-9FC4CA0E6A5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5800" y="1447800"/>
            <a:ext cx="6553200" cy="3200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CAFBF-91EA-497B-9078-1684DCF62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gradFill>
            <a:gsLst>
              <a:gs pos="0">
                <a:srgbClr val="C5F0FF"/>
              </a:gs>
              <a:gs pos="100000">
                <a:srgbClr val="9DAAB2"/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en-US" sz="2800" b="1" dirty="0"/>
              <a:t>General Fund Revenues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6CE68AA-5ED2-40FE-ACD7-13C6D37AE73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048871"/>
          <a:ext cx="9144000" cy="5903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E1A36-A9B9-46CA-997E-17D2BFE49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CEB711-1802-4FD4-AC84-E64C57A7210E}" type="slidenum">
              <a:rPr kumimoji="1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1D9F5CD-F8B6-426A-84CF-204AA08DB3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9781665"/>
              </p:ext>
            </p:extLst>
          </p:nvPr>
        </p:nvGraphicFramePr>
        <p:xfrm>
          <a:off x="-152400" y="990600"/>
          <a:ext cx="9296400" cy="7414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729746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Presentation on product or service">
  <a:themeElements>
    <a:clrScheme name="Presentation on product or service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Presentation on product or servic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Char char="•"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Char char="•"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defRPr>
        </a:defPPr>
      </a:lstStyle>
    </a:lnDef>
  </a:objectDefaults>
  <a:extraClrSchemeLst>
    <a:extraClrScheme>
      <a:clrScheme name="Presentation on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on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on product or service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esentation on product or service">
  <a:themeElements>
    <a:clrScheme name="Presentation on product or service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Presentation on product or servic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Char char="•"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Char char="•"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defRPr>
        </a:defPPr>
      </a:lstStyle>
    </a:lnDef>
  </a:objectDefaults>
  <a:extraClrSchemeLst>
    <a:extraClrScheme>
      <a:clrScheme name="Presentation on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on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on product or service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32827</TotalTime>
  <Words>2466</Words>
  <Application>Microsoft Office PowerPoint</Application>
  <PresentationFormat>On-screen Show (4:3)</PresentationFormat>
  <Paragraphs>765</Paragraphs>
  <Slides>33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Garamond</vt:lpstr>
      <vt:lpstr>Times New Roman</vt:lpstr>
      <vt:lpstr>Wingdings</vt:lpstr>
      <vt:lpstr>Presentation on product or service</vt:lpstr>
      <vt:lpstr>1_Presentation on product or service</vt:lpstr>
      <vt:lpstr>Chart</vt:lpstr>
      <vt:lpstr>City of Bell Gardens</vt:lpstr>
      <vt:lpstr>Bell Gardens Budget - Overview</vt:lpstr>
      <vt:lpstr>PowerPoint Presentation</vt:lpstr>
      <vt:lpstr>FY2023-2024  General Fund Projection</vt:lpstr>
      <vt:lpstr>General Fund Projected Fund Balance</vt:lpstr>
      <vt:lpstr>PowerPoint Presentation</vt:lpstr>
      <vt:lpstr>General Fund Budget FY2024-2025</vt:lpstr>
      <vt:lpstr>General Fund Budget</vt:lpstr>
      <vt:lpstr>General Fund Revenues</vt:lpstr>
      <vt:lpstr>General Fund Revenue Summary</vt:lpstr>
      <vt:lpstr>General Fund Revenue Composition</vt:lpstr>
      <vt:lpstr> Casino Revenues 2012 - 2025</vt:lpstr>
      <vt:lpstr>General Fund Budget</vt:lpstr>
      <vt:lpstr>General Fund Expenditures</vt:lpstr>
      <vt:lpstr> General Fund Expenditures  Personnel Services (63.5% of Total) </vt:lpstr>
      <vt:lpstr> History of Funded Full-Time Positions  By Department </vt:lpstr>
      <vt:lpstr>     Proposed Position Salary Adjustments &amp; Reclassifications FY 2024-2025 </vt:lpstr>
      <vt:lpstr>General Fund Expenditures</vt:lpstr>
      <vt:lpstr>General Fund Expenditures</vt:lpstr>
      <vt:lpstr>General Fund Expenditures</vt:lpstr>
      <vt:lpstr>General Fund Expenditures</vt:lpstr>
      <vt:lpstr>General Fund Expenditures</vt:lpstr>
      <vt:lpstr>General Fund Expenditures</vt:lpstr>
      <vt:lpstr>General Fund Expenditures by Department FY 2024-2025</vt:lpstr>
      <vt:lpstr>General Fund Expenditures by Department</vt:lpstr>
      <vt:lpstr>FY 2024-2025 Budget</vt:lpstr>
      <vt:lpstr>Capital Improvement Projects FY2024-2025</vt:lpstr>
      <vt:lpstr>Capital Improvement Projects FY2024-2025</vt:lpstr>
      <vt:lpstr>FY 2024-2025 Budget</vt:lpstr>
      <vt:lpstr> All City Funds</vt:lpstr>
      <vt:lpstr> Water Utility Fund</vt:lpstr>
      <vt:lpstr>Bell Gardens Budget - Summary</vt:lpstr>
      <vt:lpstr>City of Bell Gardens</vt:lpstr>
    </vt:vector>
  </TitlesOfParts>
  <Company>City of Bell Gardens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Selling a Product or Service</dc:title>
  <dc:creator>hmontoya</dc:creator>
  <cp:lastModifiedBy>Manuel Carrillo</cp:lastModifiedBy>
  <cp:revision>1855</cp:revision>
  <cp:lastPrinted>2022-06-21T16:21:14Z</cp:lastPrinted>
  <dcterms:created xsi:type="dcterms:W3CDTF">2010-05-26T14:44:01Z</dcterms:created>
  <dcterms:modified xsi:type="dcterms:W3CDTF">2024-06-11T04:46:07Z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TC010178481033</vt:lpwstr>
  </property>
</Properties>
</file>